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4" r:id="rId3"/>
    <p:sldId id="306" r:id="rId4"/>
    <p:sldId id="257" r:id="rId5"/>
    <p:sldId id="258" r:id="rId6"/>
    <p:sldId id="265" r:id="rId7"/>
    <p:sldId id="267" r:id="rId8"/>
    <p:sldId id="268" r:id="rId9"/>
    <p:sldId id="269" r:id="rId10"/>
    <p:sldId id="270" r:id="rId11"/>
    <p:sldId id="271" r:id="rId12"/>
    <p:sldId id="272" r:id="rId13"/>
    <p:sldId id="273" r:id="rId14"/>
    <p:sldId id="274" r:id="rId15"/>
    <p:sldId id="276" r:id="rId16"/>
    <p:sldId id="277" r:id="rId17"/>
    <p:sldId id="282" r:id="rId18"/>
    <p:sldId id="283" r:id="rId19"/>
    <p:sldId id="284" r:id="rId20"/>
    <p:sldId id="303" r:id="rId21"/>
    <p:sldId id="290" r:id="rId22"/>
    <p:sldId id="291" r:id="rId23"/>
    <p:sldId id="292" r:id="rId24"/>
    <p:sldId id="293" r:id="rId25"/>
    <p:sldId id="294" r:id="rId26"/>
    <p:sldId id="295" r:id="rId27"/>
    <p:sldId id="296" r:id="rId28"/>
    <p:sldId id="298" r:id="rId29"/>
    <p:sldId id="299" r:id="rId30"/>
    <p:sldId id="300" r:id="rId31"/>
    <p:sldId id="302" r:id="rId32"/>
    <p:sldId id="266" r:id="rId33"/>
    <p:sldId id="264" r:id="rId34"/>
    <p:sldId id="307" r:id="rId35"/>
    <p:sldId id="30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83" d="100"/>
          <a:sy n="83" d="100"/>
        </p:scale>
        <p:origin x="143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F6049F-47D6-4FEB-B137-EDE8518CCE78}" type="datetimeFigureOut">
              <a:rPr lang="en-US" smtClean="0"/>
              <a:pPr/>
              <a:t>7/10/2022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1E9C58-8A58-4934-AE74-155F74A421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6049F-47D6-4FEB-B137-EDE8518CCE78}"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6049F-47D6-4FEB-B137-EDE8518CCE78}"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6049F-47D6-4FEB-B137-EDE8518CCE78}"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F6049F-47D6-4FEB-B137-EDE8518CCE78}"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9C58-8A58-4934-AE74-155F74A421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F6049F-47D6-4FEB-B137-EDE8518CCE78}"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F6049F-47D6-4FEB-B137-EDE8518CCE78}" type="datetimeFigureOut">
              <a:rPr lang="en-US" smtClean="0"/>
              <a:pPr/>
              <a:t>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F6049F-47D6-4FEB-B137-EDE8518CCE78}" type="datetimeFigureOut">
              <a:rPr lang="en-US" smtClean="0"/>
              <a:pPr/>
              <a:t>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6049F-47D6-4FEB-B137-EDE8518CCE78}" type="datetimeFigureOut">
              <a:rPr lang="en-US" smtClean="0"/>
              <a:pPr/>
              <a:t>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F6049F-47D6-4FEB-B137-EDE8518CCE78}"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9C58-8A58-4934-AE74-155F74A42168}"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F6049F-47D6-4FEB-B137-EDE8518CCE78}"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1E9C58-8A58-4934-AE74-155F74A4216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F6049F-47D6-4FEB-B137-EDE8518CCE78}" type="datetimeFigureOut">
              <a:rPr lang="en-US" smtClean="0"/>
              <a:pPr/>
              <a:t>7/10/2022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1E9C58-8A58-4934-AE74-155F74A4216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dir="r"/>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82978" y="0"/>
            <a:ext cx="9217742" cy="6920798"/>
          </a:xfrm>
          <a:prstGeom prst="rect">
            <a:avLst/>
          </a:prstGeom>
        </p:spPr>
      </p:pic>
      <p:sp>
        <p:nvSpPr>
          <p:cNvPr id="2" name="Title 1"/>
          <p:cNvSpPr>
            <a:spLocks noGrp="1"/>
          </p:cNvSpPr>
          <p:nvPr>
            <p:ph type="ctrTitle"/>
          </p:nvPr>
        </p:nvSpPr>
        <p:spPr>
          <a:xfrm>
            <a:off x="381000" y="2273526"/>
            <a:ext cx="8382000" cy="1828800"/>
          </a:xfrm>
        </p:spPr>
        <p:txBody>
          <a:bodyPr>
            <a:normAutofit fontScale="90000"/>
          </a:bodyPr>
          <a:lstStyle/>
          <a:p>
            <a:pPr algn="ctr"/>
            <a:r>
              <a:rPr lang="en-US" sz="3600" dirty="0" smtClean="0">
                <a:solidFill>
                  <a:schemeClr val="bg1">
                    <a:lumMod val="75000"/>
                  </a:schemeClr>
                </a:solidFill>
                <a:latin typeface="Aharoni" pitchFamily="2" charset="-79"/>
                <a:cs typeface="Aharoni" pitchFamily="2" charset="-79"/>
              </a:rPr>
              <a:t>DEPARTMENT OF PERIODONTOLOGY</a:t>
            </a:r>
            <a:br>
              <a:rPr lang="en-US" sz="3600" dirty="0" smtClean="0">
                <a:solidFill>
                  <a:schemeClr val="bg1">
                    <a:lumMod val="75000"/>
                  </a:schemeClr>
                </a:solidFill>
                <a:latin typeface="Aharoni" pitchFamily="2" charset="-79"/>
                <a:cs typeface="Aharoni" pitchFamily="2" charset="-79"/>
              </a:rPr>
            </a:br>
            <a:r>
              <a:rPr lang="en-US" sz="3600" dirty="0" smtClean="0">
                <a:solidFill>
                  <a:schemeClr val="bg1">
                    <a:lumMod val="75000"/>
                  </a:schemeClr>
                </a:solidFill>
                <a:latin typeface="Aharoni" pitchFamily="2" charset="-79"/>
                <a:cs typeface="Aharoni" pitchFamily="2" charset="-79"/>
              </a:rPr>
              <a:t>FINAL YEAR BDS</a:t>
            </a:r>
            <a:r>
              <a:rPr lang="en-US" dirty="0" smtClean="0">
                <a:solidFill>
                  <a:schemeClr val="bg1">
                    <a:lumMod val="75000"/>
                  </a:schemeClr>
                </a:solidFill>
                <a:latin typeface="Aharoni" pitchFamily="2" charset="-79"/>
                <a:cs typeface="Aharoni" pitchFamily="2" charset="-79"/>
              </a:rPr>
              <a:t/>
            </a:r>
            <a:br>
              <a:rPr lang="en-US" dirty="0" smtClean="0">
                <a:solidFill>
                  <a:schemeClr val="bg1">
                    <a:lumMod val="75000"/>
                  </a:schemeClr>
                </a:solidFill>
                <a:latin typeface="Aharoni" pitchFamily="2" charset="-79"/>
                <a:cs typeface="Aharoni" pitchFamily="2" charset="-79"/>
              </a:rPr>
            </a:br>
            <a:endParaRPr lang="en-US" dirty="0">
              <a:solidFill>
                <a:schemeClr val="bg1">
                  <a:lumMod val="75000"/>
                </a:schemeClr>
              </a:solidFill>
              <a:latin typeface="Aharoni" pitchFamily="2" charset="-79"/>
              <a:cs typeface="Aharoni" pitchFamily="2" charset="-79"/>
            </a:endParaRPr>
          </a:p>
        </p:txBody>
      </p:sp>
      <p:sp>
        <p:nvSpPr>
          <p:cNvPr id="5" name="TextBox 4"/>
          <p:cNvSpPr txBox="1"/>
          <p:nvPr/>
        </p:nvSpPr>
        <p:spPr>
          <a:xfrm>
            <a:off x="381000" y="533400"/>
            <a:ext cx="8007096" cy="954107"/>
          </a:xfrm>
          <a:prstGeom prst="rect">
            <a:avLst/>
          </a:prstGeom>
          <a:noFill/>
        </p:spPr>
        <p:txBody>
          <a:bodyPr wrap="square" rtlCol="0">
            <a:spAutoFit/>
          </a:bodyPr>
          <a:lstStyle/>
          <a:p>
            <a:pPr algn="ctr"/>
            <a:r>
              <a:rPr lang="en-US" sz="2800" u="sng" dirty="0" smtClean="0">
                <a:solidFill>
                  <a:schemeClr val="bg1"/>
                </a:solidFill>
              </a:rPr>
              <a:t>RUNGTA COLLEGE OF DENTAL SCIENCES AND RESEARCH</a:t>
            </a:r>
            <a:endParaRPr lang="en-US" sz="2800" u="sng" dirty="0">
              <a:solidFill>
                <a:schemeClr val="bg1"/>
              </a:solidFill>
            </a:endParaRPr>
          </a:p>
        </p:txBody>
      </p:sp>
      <p:sp>
        <p:nvSpPr>
          <p:cNvPr id="8" name="TextBox 7"/>
          <p:cNvSpPr txBox="1"/>
          <p:nvPr/>
        </p:nvSpPr>
        <p:spPr>
          <a:xfrm>
            <a:off x="1292260" y="3276600"/>
            <a:ext cx="7086600" cy="1446550"/>
          </a:xfrm>
          <a:prstGeom prst="rect">
            <a:avLst/>
          </a:prstGeom>
          <a:noFill/>
        </p:spPr>
        <p:txBody>
          <a:bodyPr wrap="square" rtlCol="0">
            <a:spAutoFit/>
          </a:bodyPr>
          <a:lstStyle/>
          <a:p>
            <a:pPr algn="ctr"/>
            <a:r>
              <a:rPr lang="en-US" sz="4400" b="1" dirty="0">
                <a:solidFill>
                  <a:schemeClr val="bg1">
                    <a:lumMod val="75000"/>
                  </a:schemeClr>
                </a:solidFill>
                <a:latin typeface="Aharoni" pitchFamily="2" charset="-79"/>
                <a:cs typeface="Aharoni" pitchFamily="2" charset="-79"/>
              </a:rPr>
              <a:t>THE PERIODONTAL FLAP</a:t>
            </a:r>
            <a:endParaRPr lang="en-US" sz="1600" b="1" dirty="0"/>
          </a:p>
        </p:txBody>
      </p:sp>
      <p:sp>
        <p:nvSpPr>
          <p:cNvPr id="9" name="TextBox 8"/>
          <p:cNvSpPr txBox="1"/>
          <p:nvPr/>
        </p:nvSpPr>
        <p:spPr>
          <a:xfrm>
            <a:off x="6019800" y="5181600"/>
            <a:ext cx="2743200" cy="1200329"/>
          </a:xfrm>
          <a:prstGeom prst="rect">
            <a:avLst/>
          </a:prstGeom>
          <a:noFill/>
        </p:spPr>
        <p:txBody>
          <a:bodyPr wrap="square" rtlCol="0">
            <a:spAutoFit/>
          </a:bodyPr>
          <a:lstStyle/>
          <a:p>
            <a:r>
              <a:rPr lang="en-US" dirty="0" smtClean="0"/>
              <a:t>PRESENTED BY:</a:t>
            </a:r>
          </a:p>
          <a:p>
            <a:r>
              <a:rPr lang="en-US" dirty="0" smtClean="0"/>
              <a:t>Dr. </a:t>
            </a:r>
            <a:r>
              <a:rPr lang="en-US" dirty="0" err="1" smtClean="0"/>
              <a:t>Aena</a:t>
            </a:r>
            <a:r>
              <a:rPr lang="en-US" dirty="0" smtClean="0"/>
              <a:t> Jain </a:t>
            </a:r>
            <a:r>
              <a:rPr lang="en-US" dirty="0" err="1" smtClean="0"/>
              <a:t>Pundir</a:t>
            </a:r>
            <a:endParaRPr lang="en-US" dirty="0" smtClean="0"/>
          </a:p>
          <a:p>
            <a:r>
              <a:rPr lang="en-US" dirty="0" smtClean="0"/>
              <a:t>Professor </a:t>
            </a:r>
          </a:p>
          <a:p>
            <a:r>
              <a:rPr lang="en-US" dirty="0" smtClean="0"/>
              <a:t>Dept. of Periodontology</a:t>
            </a:r>
            <a:endParaRPr lang="en-US" dirty="0"/>
          </a:p>
        </p:txBody>
      </p:sp>
      <p:pic>
        <p:nvPicPr>
          <p:cNvPr id="10" name="Picture 9" descr="rungta logo"/>
          <p:cNvPicPr/>
          <p:nvPr/>
        </p:nvPicPr>
        <p:blipFill>
          <a:blip r:embed="rId3"/>
          <a:srcRect/>
          <a:stretch>
            <a:fillRect/>
          </a:stretch>
        </p:blipFill>
        <p:spPr bwMode="auto">
          <a:xfrm>
            <a:off x="533400" y="1151721"/>
            <a:ext cx="1295400" cy="1134279"/>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400" b="1" dirty="0" smtClean="0">
                <a:solidFill>
                  <a:srgbClr val="FFC000"/>
                </a:solidFill>
                <a:latin typeface="Arial Narrow" pitchFamily="34" charset="0"/>
              </a:rPr>
              <a:t>INCISIONS</a:t>
            </a:r>
          </a:p>
        </p:txBody>
      </p:sp>
      <p:sp>
        <p:nvSpPr>
          <p:cNvPr id="5" name="Rectangle 4"/>
          <p:cNvSpPr/>
          <p:nvPr/>
        </p:nvSpPr>
        <p:spPr>
          <a:xfrm>
            <a:off x="1981200" y="1524000"/>
            <a:ext cx="1471363" cy="1129796"/>
          </a:xfrm>
          <a:prstGeom prst="rect">
            <a:avLst/>
          </a:prstGeom>
        </p:spPr>
        <p:txBody>
          <a:bodyPr wrap="square">
            <a:spAutoFit/>
          </a:bodyPr>
          <a:lstStyle/>
          <a:p>
            <a:pPr algn="ctr">
              <a:lnSpc>
                <a:spcPct val="150000"/>
              </a:lnSpc>
            </a:pPr>
            <a:r>
              <a:rPr lang="en-US" sz="2400" b="1" dirty="0" smtClean="0">
                <a:solidFill>
                  <a:schemeClr val="bg1"/>
                </a:solidFill>
                <a:latin typeface="Arial Narrow" pitchFamily="34" charset="0"/>
              </a:rPr>
              <a:t>HORIZONTAL </a:t>
            </a:r>
          </a:p>
        </p:txBody>
      </p:sp>
      <p:sp>
        <p:nvSpPr>
          <p:cNvPr id="6" name="Rectangle 5"/>
          <p:cNvSpPr/>
          <p:nvPr/>
        </p:nvSpPr>
        <p:spPr>
          <a:xfrm>
            <a:off x="5334000" y="1524000"/>
            <a:ext cx="1514004" cy="575799"/>
          </a:xfrm>
          <a:prstGeom prst="rect">
            <a:avLst/>
          </a:prstGeom>
        </p:spPr>
        <p:txBody>
          <a:bodyPr wrap="none">
            <a:spAutoFit/>
          </a:bodyPr>
          <a:lstStyle/>
          <a:p>
            <a:pPr algn="just">
              <a:lnSpc>
                <a:spcPct val="150000"/>
              </a:lnSpc>
            </a:pPr>
            <a:r>
              <a:rPr lang="en-US" sz="2400" b="1" dirty="0" smtClean="0">
                <a:solidFill>
                  <a:schemeClr val="bg1"/>
                </a:solidFill>
                <a:latin typeface="Arial Narrow" pitchFamily="34" charset="0"/>
              </a:rPr>
              <a:t>VERTICAL </a:t>
            </a:r>
            <a:endParaRPr lang="en-US" sz="2400" b="1" dirty="0">
              <a:solidFill>
                <a:schemeClr val="bg1"/>
              </a:solidFill>
              <a:latin typeface="Arial Narrow" pitchFamily="34" charset="0"/>
            </a:endParaRPr>
          </a:p>
        </p:txBody>
      </p:sp>
      <p:cxnSp>
        <p:nvCxnSpPr>
          <p:cNvPr id="8" name="Straight Connector 7"/>
          <p:cNvCxnSpPr/>
          <p:nvPr/>
        </p:nvCxnSpPr>
        <p:spPr>
          <a:xfrm>
            <a:off x="2895600" y="1370012"/>
            <a:ext cx="29718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5400000">
            <a:off x="4343400" y="1218406"/>
            <a:ext cx="3048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a:off x="2743994" y="1524000"/>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5400000">
            <a:off x="5715794" y="15232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990600" y="2133600"/>
            <a:ext cx="3124200" cy="1569660"/>
          </a:xfrm>
          <a:prstGeom prst="rect">
            <a:avLst/>
          </a:prstGeom>
          <a:noFill/>
          <a:ln>
            <a:noFill/>
          </a:ln>
        </p:spPr>
        <p:txBody>
          <a:bodyPr wrap="square" rtlCol="0">
            <a:spAutoFit/>
          </a:bodyPr>
          <a:lstStyle/>
          <a:p>
            <a:pPr algn="just"/>
            <a:r>
              <a:rPr lang="en-US" sz="2400" dirty="0" smtClean="0">
                <a:solidFill>
                  <a:schemeClr val="bg1"/>
                </a:solidFill>
                <a:latin typeface="Arial Narrow" pitchFamily="34" charset="0"/>
              </a:rPr>
              <a:t>Horizontal incisions are directed along the margin of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in a </a:t>
            </a:r>
            <a:r>
              <a:rPr lang="en-US" sz="2400" dirty="0" err="1" smtClean="0">
                <a:solidFill>
                  <a:schemeClr val="bg1"/>
                </a:solidFill>
                <a:latin typeface="Arial Narrow" pitchFamily="34" charset="0"/>
              </a:rPr>
              <a:t>mesial</a:t>
            </a:r>
            <a:r>
              <a:rPr lang="en-US" sz="2400" dirty="0" smtClean="0">
                <a:solidFill>
                  <a:schemeClr val="bg1"/>
                </a:solidFill>
                <a:latin typeface="Arial Narrow" pitchFamily="34" charset="0"/>
              </a:rPr>
              <a:t> or distal direction.</a:t>
            </a:r>
            <a:endParaRPr lang="en-US" sz="2400" dirty="0">
              <a:solidFill>
                <a:schemeClr val="bg1"/>
              </a:solidFill>
              <a:latin typeface="Arial Narrow" pitchFamily="34" charset="0"/>
            </a:endParaRPr>
          </a:p>
        </p:txBody>
      </p:sp>
      <p:sp>
        <p:nvSpPr>
          <p:cNvPr id="16" name="TextBox 15"/>
          <p:cNvSpPr txBox="1"/>
          <p:nvPr/>
        </p:nvSpPr>
        <p:spPr>
          <a:xfrm>
            <a:off x="4953000" y="2152471"/>
            <a:ext cx="2514600" cy="1200329"/>
          </a:xfrm>
          <a:prstGeom prst="rect">
            <a:avLst/>
          </a:prstGeom>
          <a:noFill/>
        </p:spPr>
        <p:txBody>
          <a:bodyPr wrap="square" rtlCol="0">
            <a:spAutoFit/>
          </a:bodyPr>
          <a:lstStyle/>
          <a:p>
            <a:pPr algn="just"/>
            <a:r>
              <a:rPr lang="en-US" sz="2400" dirty="0" smtClean="0">
                <a:solidFill>
                  <a:schemeClr val="bg1"/>
                </a:solidFill>
                <a:latin typeface="Arial Narrow" pitchFamily="34" charset="0"/>
              </a:rPr>
              <a:t>Vertical used on one or both ends of the horizontal incision.</a:t>
            </a:r>
            <a:endParaRPr lang="en-US" sz="2400" dirty="0">
              <a:solidFill>
                <a:schemeClr val="bg1"/>
              </a:solidFill>
              <a:latin typeface="Arial Narrow" pitchFamily="34" charset="0"/>
            </a:endParaRPr>
          </a:p>
        </p:txBody>
      </p:sp>
      <p:cxnSp>
        <p:nvCxnSpPr>
          <p:cNvPr id="17" name="Straight Connector 16"/>
          <p:cNvCxnSpPr/>
          <p:nvPr/>
        </p:nvCxnSpPr>
        <p:spPr>
          <a:xfrm rot="5400000">
            <a:off x="2134394" y="3733006"/>
            <a:ext cx="3048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371600" y="3886200"/>
            <a:ext cx="5334000" cy="1588"/>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5400000">
            <a:off x="1219994" y="40378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5400000">
            <a:off x="4038599" y="40378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rot="5400000">
            <a:off x="6553200" y="4037806"/>
            <a:ext cx="304006" cy="794"/>
          </a:xfrm>
          <a:prstGeom prst="straightConnector1">
            <a:avLst/>
          </a:prstGeom>
          <a:ln>
            <a:solidFill>
              <a:schemeClr val="bg1">
                <a:lumMod val="95000"/>
              </a:schemeClr>
            </a:solidFill>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28600" y="4145340"/>
            <a:ext cx="2667000" cy="461665"/>
          </a:xfrm>
          <a:prstGeom prst="rect">
            <a:avLst/>
          </a:prstGeom>
          <a:noFill/>
          <a:ln>
            <a:noFill/>
          </a:ln>
        </p:spPr>
        <p:txBody>
          <a:bodyPr wrap="square" rtlCol="0">
            <a:spAutoFit/>
          </a:bodyPr>
          <a:lstStyle/>
          <a:p>
            <a:pPr algn="just"/>
            <a:r>
              <a:rPr lang="en-US" sz="2400" dirty="0" smtClean="0">
                <a:solidFill>
                  <a:schemeClr val="bg1"/>
                </a:solidFill>
                <a:latin typeface="Arial Narrow" pitchFamily="34" charset="0"/>
              </a:rPr>
              <a:t>Internal bevel incision</a:t>
            </a:r>
            <a:endParaRPr lang="en-US" sz="2400" dirty="0">
              <a:solidFill>
                <a:schemeClr val="bg1"/>
              </a:solidFill>
              <a:latin typeface="Arial Narrow" pitchFamily="34" charset="0"/>
            </a:endParaRPr>
          </a:p>
        </p:txBody>
      </p:sp>
      <p:sp>
        <p:nvSpPr>
          <p:cNvPr id="24" name="TextBox 23"/>
          <p:cNvSpPr txBox="1"/>
          <p:nvPr/>
        </p:nvSpPr>
        <p:spPr>
          <a:xfrm>
            <a:off x="3048000" y="4114800"/>
            <a:ext cx="2362200" cy="461665"/>
          </a:xfrm>
          <a:prstGeom prst="rect">
            <a:avLst/>
          </a:prstGeom>
          <a:noFill/>
          <a:ln>
            <a:noFill/>
          </a:ln>
        </p:spPr>
        <p:txBody>
          <a:bodyPr wrap="square" rtlCol="0">
            <a:spAutoFit/>
          </a:bodyPr>
          <a:lstStyle/>
          <a:p>
            <a:pPr algn="just"/>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a:t>
            </a:r>
            <a:endParaRPr lang="en-US" sz="2400" dirty="0">
              <a:solidFill>
                <a:schemeClr val="bg1"/>
              </a:solidFill>
              <a:latin typeface="Arial Narrow" pitchFamily="34" charset="0"/>
            </a:endParaRPr>
          </a:p>
        </p:txBody>
      </p:sp>
      <p:sp>
        <p:nvSpPr>
          <p:cNvPr id="26" name="TextBox 25"/>
          <p:cNvSpPr txBox="1"/>
          <p:nvPr/>
        </p:nvSpPr>
        <p:spPr>
          <a:xfrm>
            <a:off x="5486400" y="4114800"/>
            <a:ext cx="2362200" cy="461665"/>
          </a:xfrm>
          <a:prstGeom prst="rect">
            <a:avLst/>
          </a:prstGeom>
          <a:noFill/>
          <a:ln>
            <a:noFill/>
          </a:ln>
        </p:spPr>
        <p:txBody>
          <a:bodyPr wrap="square" rtlCol="0">
            <a:spAutoFit/>
          </a:bodyPr>
          <a:lstStyle/>
          <a:p>
            <a:pPr algn="just"/>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incision</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800" b="1" dirty="0" smtClean="0">
                <a:solidFill>
                  <a:srgbClr val="FFC000"/>
                </a:solidFill>
                <a:latin typeface="Arial Narrow" pitchFamily="34" charset="0"/>
              </a:rPr>
              <a:t>INTERNAL BEVEL INCISION</a:t>
            </a:r>
          </a:p>
          <a:p>
            <a:pPr lvl="0" algn="just">
              <a:lnSpc>
                <a:spcPct val="150000"/>
              </a:lnSpc>
            </a:pPr>
            <a:r>
              <a:rPr lang="en-US" sz="2400" dirty="0" smtClean="0">
                <a:solidFill>
                  <a:schemeClr val="bg1"/>
                </a:solidFill>
                <a:latin typeface="Arial Narrow" pitchFamily="34" charset="0"/>
              </a:rPr>
              <a:t>It </a:t>
            </a:r>
            <a:r>
              <a:rPr lang="en-US" sz="2400" dirty="0">
                <a:solidFill>
                  <a:schemeClr val="bg1"/>
                </a:solidFill>
                <a:latin typeface="Arial Narrow" pitchFamily="34" charset="0"/>
              </a:rPr>
              <a:t>is basic incision to most periodontal flap procedures, starts at a distance from gingival margin and is aimed at the bone crest.</a:t>
            </a:r>
          </a:p>
          <a:p>
            <a:pPr lvl="0" algn="just">
              <a:lnSpc>
                <a:spcPct val="150000"/>
              </a:lnSpc>
            </a:pPr>
            <a:r>
              <a:rPr lang="en-US" sz="2400" dirty="0">
                <a:solidFill>
                  <a:schemeClr val="bg1"/>
                </a:solidFill>
                <a:latin typeface="Arial Narrow" pitchFamily="34" charset="0"/>
              </a:rPr>
              <a:t>It is the incision from which the flap is reflected to expose underlying bone and root.</a:t>
            </a:r>
          </a:p>
          <a:p>
            <a:pPr lvl="0">
              <a:lnSpc>
                <a:spcPct val="150000"/>
              </a:lnSpc>
            </a:pPr>
            <a:r>
              <a:rPr lang="en-US" sz="2400" dirty="0">
                <a:solidFill>
                  <a:schemeClr val="bg1"/>
                </a:solidFill>
                <a:latin typeface="Arial Narrow" pitchFamily="34" charset="0"/>
              </a:rPr>
              <a:t>It is termed as </a:t>
            </a:r>
            <a:r>
              <a:rPr lang="en-US" sz="2400" b="1" i="1" dirty="0">
                <a:solidFill>
                  <a:srgbClr val="FFC000"/>
                </a:solidFill>
                <a:latin typeface="Arial Narrow" pitchFamily="34" charset="0"/>
              </a:rPr>
              <a:t>First Incision</a:t>
            </a:r>
            <a:r>
              <a:rPr lang="en-US" sz="2400" dirty="0">
                <a:solidFill>
                  <a:srgbClr val="FFC000"/>
                </a:solidFill>
                <a:latin typeface="Arial Narrow" pitchFamily="34" charset="0"/>
              </a:rPr>
              <a:t> </a:t>
            </a:r>
            <a:r>
              <a:rPr lang="en-US" sz="2400" dirty="0">
                <a:solidFill>
                  <a:schemeClr val="bg1"/>
                </a:solidFill>
                <a:latin typeface="Arial Narrow" pitchFamily="34" charset="0"/>
              </a:rPr>
              <a:t>because it is the </a:t>
            </a:r>
            <a:r>
              <a:rPr lang="en-US" sz="2400" dirty="0" err="1">
                <a:solidFill>
                  <a:schemeClr val="bg1"/>
                </a:solidFill>
                <a:latin typeface="Arial Narrow" pitchFamily="34" charset="0"/>
              </a:rPr>
              <a:t>intial</a:t>
            </a:r>
            <a:r>
              <a:rPr lang="en-US" sz="2400" dirty="0">
                <a:solidFill>
                  <a:schemeClr val="bg1"/>
                </a:solidFill>
                <a:latin typeface="Arial Narrow" pitchFamily="34" charset="0"/>
              </a:rPr>
              <a:t> incision in reflection of periodontal flap.</a:t>
            </a:r>
          </a:p>
          <a:p>
            <a:pPr lvl="0">
              <a:lnSpc>
                <a:spcPct val="150000"/>
              </a:lnSpc>
            </a:pPr>
            <a:r>
              <a:rPr lang="en-US" sz="2400" dirty="0">
                <a:solidFill>
                  <a:schemeClr val="bg1"/>
                </a:solidFill>
                <a:latin typeface="Arial Narrow" pitchFamily="34" charset="0"/>
              </a:rPr>
              <a:t>It is also termed as </a:t>
            </a:r>
            <a:r>
              <a:rPr lang="en-US" sz="2400" b="1" i="1" dirty="0">
                <a:solidFill>
                  <a:srgbClr val="FFC000"/>
                </a:solidFill>
                <a:latin typeface="Arial Narrow" pitchFamily="34" charset="0"/>
              </a:rPr>
              <a:t>Reverse Bevel Incision</a:t>
            </a:r>
            <a:r>
              <a:rPr lang="en-US" sz="2400" i="1" dirty="0">
                <a:solidFill>
                  <a:srgbClr val="FFC000"/>
                </a:solidFill>
                <a:latin typeface="Arial Narrow" pitchFamily="34" charset="0"/>
              </a:rPr>
              <a:t> </a:t>
            </a:r>
            <a:r>
              <a:rPr lang="en-US" sz="2400" dirty="0">
                <a:solidFill>
                  <a:schemeClr val="bg1"/>
                </a:solidFill>
                <a:latin typeface="Arial Narrow" pitchFamily="34" charset="0"/>
              </a:rPr>
              <a:t>because its bevel is in reverse direction from </a:t>
            </a:r>
            <a:r>
              <a:rPr lang="en-US" sz="2400" dirty="0" err="1">
                <a:solidFill>
                  <a:schemeClr val="bg1"/>
                </a:solidFill>
                <a:latin typeface="Arial Narrow" pitchFamily="34" charset="0"/>
              </a:rPr>
              <a:t>gingivectomy</a:t>
            </a:r>
            <a:r>
              <a:rPr lang="en-US" sz="2400" dirty="0">
                <a:solidFill>
                  <a:schemeClr val="bg1"/>
                </a:solidFill>
                <a:latin typeface="Arial Narrow" pitchFamily="34" charset="0"/>
              </a:rPr>
              <a:t> incision.</a:t>
            </a:r>
          </a:p>
          <a:p>
            <a:pPr algn="just">
              <a:lnSpc>
                <a:spcPct val="150000"/>
              </a:lnSpc>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lvl="0" algn="just">
              <a:lnSpc>
                <a:spcPct val="150000"/>
              </a:lnSpc>
            </a:pPr>
            <a:r>
              <a:rPr lang="en-US" sz="2400" dirty="0" smtClean="0">
                <a:solidFill>
                  <a:schemeClr val="bg1"/>
                </a:solidFill>
                <a:latin typeface="Arial Narrow" pitchFamily="34" charset="0"/>
              </a:rPr>
              <a:t>It produces a sharp, thin flap margin for adaptation to bone tooth junction.</a:t>
            </a:r>
          </a:p>
          <a:p>
            <a:pPr>
              <a:lnSpc>
                <a:spcPct val="150000"/>
              </a:lnSpc>
            </a:pPr>
            <a:r>
              <a:rPr lang="en-US" sz="2400" b="1" dirty="0" smtClean="0">
                <a:solidFill>
                  <a:srgbClr val="FFC000"/>
                </a:solidFill>
                <a:latin typeface="Arial Narrow" pitchFamily="34" charset="0"/>
              </a:rPr>
              <a:t>OBJECTIVES OF INTERNAL BEVEL INCISION:</a:t>
            </a:r>
            <a:endParaRPr lang="en-US" sz="2400" dirty="0" smtClean="0">
              <a:solidFill>
                <a:srgbClr val="FFC000"/>
              </a:solidFill>
              <a:latin typeface="Arial Narrow" pitchFamily="34" charset="0"/>
            </a:endParaRPr>
          </a:p>
          <a:p>
            <a:pPr lvl="1">
              <a:lnSpc>
                <a:spcPct val="150000"/>
              </a:lnSpc>
            </a:pPr>
            <a:r>
              <a:rPr lang="en-US" sz="2200" dirty="0" smtClean="0">
                <a:solidFill>
                  <a:schemeClr val="bg1"/>
                </a:solidFill>
                <a:latin typeface="Arial Narrow" pitchFamily="34" charset="0"/>
              </a:rPr>
              <a:t>It </a:t>
            </a:r>
            <a:r>
              <a:rPr lang="en-US" sz="2200" dirty="0">
                <a:solidFill>
                  <a:schemeClr val="bg1"/>
                </a:solidFill>
                <a:latin typeface="Arial Narrow" pitchFamily="34" charset="0"/>
              </a:rPr>
              <a:t>removes pocket lining.</a:t>
            </a:r>
          </a:p>
          <a:p>
            <a:pPr lvl="1">
              <a:lnSpc>
                <a:spcPct val="150000"/>
              </a:lnSpc>
            </a:pPr>
            <a:r>
              <a:rPr lang="en-US" sz="2200" dirty="0">
                <a:solidFill>
                  <a:schemeClr val="bg1"/>
                </a:solidFill>
                <a:latin typeface="Arial Narrow" pitchFamily="34" charset="0"/>
              </a:rPr>
              <a:t>It conserves relatively uninvolved outer surface of </a:t>
            </a:r>
            <a:r>
              <a:rPr lang="en-US" sz="2200" dirty="0" err="1">
                <a:solidFill>
                  <a:schemeClr val="bg1"/>
                </a:solidFill>
                <a:latin typeface="Arial Narrow" pitchFamily="34" charset="0"/>
              </a:rPr>
              <a:t>gingiva</a:t>
            </a:r>
            <a:r>
              <a:rPr lang="en-US" sz="2200" dirty="0">
                <a:solidFill>
                  <a:schemeClr val="bg1"/>
                </a:solidFill>
                <a:latin typeface="Arial Narrow" pitchFamily="34" charset="0"/>
              </a:rPr>
              <a:t>, which if apically positioned becomes attached gingival.</a:t>
            </a:r>
          </a:p>
          <a:p>
            <a:pPr lvl="1">
              <a:lnSpc>
                <a:spcPct val="150000"/>
              </a:lnSpc>
            </a:pPr>
            <a:r>
              <a:rPr lang="en-US" sz="2200" dirty="0">
                <a:solidFill>
                  <a:schemeClr val="bg1"/>
                </a:solidFill>
                <a:latin typeface="Arial Narrow" pitchFamily="34" charset="0"/>
              </a:rPr>
              <a:t>It produces a sharp, thin flap margin for adaptation to the bone-tooth junction.</a:t>
            </a:r>
          </a:p>
          <a:p>
            <a:pPr>
              <a:lnSpc>
                <a:spcPct val="150000"/>
              </a:lnSpc>
            </a:pPr>
            <a:r>
              <a:rPr lang="en-US" sz="2400" b="1" dirty="0" smtClean="0">
                <a:solidFill>
                  <a:srgbClr val="FFC000"/>
                </a:solidFill>
                <a:latin typeface="Arial Narrow" pitchFamily="34" charset="0"/>
              </a:rPr>
              <a:t>INSTRUMENTS USED: </a:t>
            </a:r>
            <a:r>
              <a:rPr lang="en-US" sz="2400" dirty="0" smtClean="0">
                <a:solidFill>
                  <a:schemeClr val="bg1"/>
                </a:solidFill>
                <a:latin typeface="Arial Narrow" pitchFamily="34" charset="0"/>
              </a:rPr>
              <a:t>#15 or #15C surgical blade is used. </a:t>
            </a:r>
            <a:endParaRPr lang="en-US" sz="2400" dirty="0">
              <a:solidFill>
                <a:schemeClr val="bg1"/>
              </a:solidFill>
              <a:latin typeface="Arial Narrow" pitchFamily="34" charset="0"/>
            </a:endParaRPr>
          </a:p>
          <a:p>
            <a:pPr algn="just">
              <a:lnSpc>
                <a:spcPct val="150000"/>
              </a:lnSpc>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lvl="0" algn="just">
              <a:lnSpc>
                <a:spcPct val="150000"/>
              </a:lnSpc>
            </a:pPr>
            <a:r>
              <a:rPr lang="en-US" sz="2400" dirty="0">
                <a:solidFill>
                  <a:schemeClr val="bg1"/>
                </a:solidFill>
                <a:latin typeface="Arial Narrow" pitchFamily="34" charset="0"/>
              </a:rPr>
              <a:t>It starts from a designated area on </a:t>
            </a:r>
            <a:r>
              <a:rPr lang="en-US" sz="2400" dirty="0" err="1">
                <a:solidFill>
                  <a:schemeClr val="bg1"/>
                </a:solidFill>
                <a:latin typeface="Arial Narrow" pitchFamily="34" charset="0"/>
              </a:rPr>
              <a:t>gingiva</a:t>
            </a:r>
            <a:r>
              <a:rPr lang="en-US" sz="2400" dirty="0">
                <a:solidFill>
                  <a:schemeClr val="bg1"/>
                </a:solidFill>
                <a:latin typeface="Arial Narrow" pitchFamily="34" charset="0"/>
              </a:rPr>
              <a:t> and is directed to an area at or near the crest of bone.</a:t>
            </a:r>
          </a:p>
          <a:p>
            <a:pPr lvl="0" algn="just">
              <a:lnSpc>
                <a:spcPct val="150000"/>
              </a:lnSpc>
            </a:pPr>
            <a:r>
              <a:rPr lang="en-US" sz="2400" dirty="0">
                <a:solidFill>
                  <a:schemeClr val="bg1"/>
                </a:solidFill>
                <a:latin typeface="Arial Narrow" pitchFamily="34" charset="0"/>
              </a:rPr>
              <a:t>The starting point is determined by whether the flap is to be displaced apically (by stepping back from margin and scalloping the flap) or not.</a:t>
            </a:r>
          </a:p>
          <a:p>
            <a:pPr algn="just">
              <a:lnSpc>
                <a:spcPct val="150000"/>
              </a:lnSpc>
            </a:pPr>
            <a:endParaRPr lang="en-US" sz="2400" dirty="0">
              <a:solidFill>
                <a:schemeClr val="bg1"/>
              </a:solidFill>
              <a:latin typeface="Arial Narrow" pitchFamily="34" charset="0"/>
            </a:endParaRPr>
          </a:p>
        </p:txBody>
      </p:sp>
      <p:pic>
        <p:nvPicPr>
          <p:cNvPr id="3074" name="Picture 2"/>
          <p:cNvPicPr>
            <a:picLocks noChangeAspect="1" noChangeArrowheads="1"/>
          </p:cNvPicPr>
          <p:nvPr/>
        </p:nvPicPr>
        <p:blipFill>
          <a:blip r:embed="rId3"/>
          <a:srcRect/>
          <a:stretch>
            <a:fillRect/>
          </a:stretch>
        </p:blipFill>
        <p:spPr bwMode="auto">
          <a:xfrm>
            <a:off x="1447800" y="3352800"/>
            <a:ext cx="3352800" cy="2990508"/>
          </a:xfrm>
          <a:prstGeom prst="rect">
            <a:avLst/>
          </a:prstGeom>
          <a:noFill/>
          <a:ln w="9525">
            <a:noFill/>
            <a:miter lim="800000"/>
            <a:headEnd/>
            <a:tailEnd/>
          </a:ln>
          <a:effectLst/>
        </p:spPr>
      </p:pic>
      <p:sp>
        <p:nvSpPr>
          <p:cNvPr id="5" name="Rectangle 4"/>
          <p:cNvSpPr/>
          <p:nvPr/>
        </p:nvSpPr>
        <p:spPr>
          <a:xfrm>
            <a:off x="4876800" y="4724400"/>
            <a:ext cx="3581400" cy="1631216"/>
          </a:xfrm>
          <a:prstGeom prst="rect">
            <a:avLst/>
          </a:prstGeom>
        </p:spPr>
        <p:txBody>
          <a:bodyPr wrap="square">
            <a:spAutoFit/>
          </a:bodyPr>
          <a:lstStyle/>
          <a:p>
            <a:r>
              <a:rPr lang="en-US" sz="2000" b="1" dirty="0" smtClean="0">
                <a:solidFill>
                  <a:schemeClr val="bg1"/>
                </a:solidFill>
                <a:latin typeface="Arial Narrow" pitchFamily="34" charset="0"/>
              </a:rPr>
              <a:t>The internal bevel (first) incision can be made at varying locations and angles according to the different anatomic and pocket situations.</a:t>
            </a:r>
            <a:endParaRPr lang="en-US" sz="20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800" b="1" dirty="0" smtClean="0">
                <a:solidFill>
                  <a:srgbClr val="FFC000"/>
                </a:solidFill>
                <a:latin typeface="Arial Narrow" pitchFamily="34" charset="0"/>
              </a:rPr>
              <a:t>CREVICULAR INCISION</a:t>
            </a:r>
          </a:p>
          <a:p>
            <a:pPr algn="just">
              <a:lnSpc>
                <a:spcPct val="150000"/>
              </a:lnSpc>
            </a:pPr>
            <a:r>
              <a:rPr lang="en-US" sz="2400" dirty="0" smtClean="0">
                <a:solidFill>
                  <a:schemeClr val="bg1"/>
                </a:solidFill>
                <a:latin typeface="Arial Narrow" pitchFamily="34" charset="0"/>
              </a:rPr>
              <a:t>Also known as</a:t>
            </a:r>
            <a:r>
              <a:rPr lang="en-US" sz="2400" b="1" dirty="0" smtClean="0">
                <a:latin typeface="Arial Narrow" pitchFamily="34" charset="0"/>
              </a:rPr>
              <a:t> </a:t>
            </a:r>
            <a:r>
              <a:rPr lang="en-US" sz="2400" b="1" dirty="0" smtClean="0">
                <a:solidFill>
                  <a:srgbClr val="FFC000"/>
                </a:solidFill>
                <a:latin typeface="Arial Narrow" pitchFamily="34" charset="0"/>
              </a:rPr>
              <a:t>Second Incision</a:t>
            </a:r>
            <a:r>
              <a:rPr lang="en-US" sz="2400" dirty="0" smtClean="0">
                <a:solidFill>
                  <a:srgbClr val="FFC000"/>
                </a:solidFill>
                <a:latin typeface="Arial Narrow" pitchFamily="34" charset="0"/>
              </a:rPr>
              <a:t>.</a:t>
            </a:r>
          </a:p>
          <a:p>
            <a:pPr algn="just">
              <a:lnSpc>
                <a:spcPct val="150000"/>
              </a:lnSpc>
            </a:pPr>
            <a:r>
              <a:rPr lang="en-US" sz="2400" dirty="0" smtClean="0">
                <a:solidFill>
                  <a:schemeClr val="bg1"/>
                </a:solidFill>
                <a:latin typeface="Arial Narrow" pitchFamily="34" charset="0"/>
              </a:rPr>
              <a:t>It is made from the base of the pocket to the crest of bone.</a:t>
            </a:r>
          </a:p>
          <a:p>
            <a:pPr lvl="0" algn="just">
              <a:lnSpc>
                <a:spcPct val="150000"/>
              </a:lnSpc>
            </a:pPr>
            <a:r>
              <a:rPr lang="en-US" sz="2400" dirty="0">
                <a:solidFill>
                  <a:schemeClr val="bg1"/>
                </a:solidFill>
                <a:latin typeface="Arial Narrow" pitchFamily="34" charset="0"/>
              </a:rPr>
              <a:t>This incision together with initial reverse bevel incision forms a V-shaped wedge ending at or near the crest of bone.</a:t>
            </a:r>
          </a:p>
          <a:p>
            <a:pPr algn="just">
              <a:lnSpc>
                <a:spcPct val="150000"/>
              </a:lnSpc>
            </a:pPr>
            <a:r>
              <a:rPr lang="en-US" sz="2400" dirty="0">
                <a:solidFill>
                  <a:schemeClr val="bg1"/>
                </a:solidFill>
                <a:latin typeface="Arial Narrow" pitchFamily="34" charset="0"/>
              </a:rPr>
              <a:t>This wedge of tissue contains most of inflamed and </a:t>
            </a:r>
            <a:r>
              <a:rPr lang="en-US" sz="2400" dirty="0" err="1">
                <a:solidFill>
                  <a:schemeClr val="bg1"/>
                </a:solidFill>
                <a:latin typeface="Arial Narrow" pitchFamily="34" charset="0"/>
              </a:rPr>
              <a:t>granulomatous</a:t>
            </a:r>
            <a:r>
              <a:rPr lang="en-US" sz="2400" dirty="0">
                <a:solidFill>
                  <a:schemeClr val="bg1"/>
                </a:solidFill>
                <a:latin typeface="Arial Narrow" pitchFamily="34" charset="0"/>
              </a:rPr>
              <a:t> area which </a:t>
            </a:r>
            <a:r>
              <a:rPr lang="en-US" sz="2400" dirty="0" smtClean="0">
                <a:solidFill>
                  <a:schemeClr val="bg1"/>
                </a:solidFill>
                <a:latin typeface="Arial Narrow" pitchFamily="34" charset="0"/>
              </a:rPr>
              <a:t>constitute lateral </a:t>
            </a:r>
            <a:r>
              <a:rPr lang="en-US" sz="2400" dirty="0">
                <a:solidFill>
                  <a:schemeClr val="bg1"/>
                </a:solidFill>
                <a:latin typeface="Arial Narrow" pitchFamily="34" charset="0"/>
              </a:rPr>
              <a:t>wall of pocket and </a:t>
            </a:r>
            <a:r>
              <a:rPr lang="en-US" sz="2400" dirty="0" smtClean="0">
                <a:solidFill>
                  <a:schemeClr val="bg1"/>
                </a:solidFill>
                <a:latin typeface="Arial Narrow" pitchFamily="34" charset="0"/>
              </a:rPr>
              <a:t>as well as the </a:t>
            </a:r>
            <a:r>
              <a:rPr lang="en-US" sz="2400" dirty="0" err="1" smtClean="0">
                <a:solidFill>
                  <a:schemeClr val="bg1"/>
                </a:solidFill>
                <a:latin typeface="Arial Narrow" pitchFamily="34" charset="0"/>
              </a:rPr>
              <a:t>junctional</a:t>
            </a:r>
            <a:r>
              <a:rPr lang="en-US" sz="2400" dirty="0">
                <a:solidFill>
                  <a:schemeClr val="bg1"/>
                </a:solidFill>
                <a:latin typeface="Arial Narrow" pitchFamily="34" charset="0"/>
              </a:rPr>
              <a:t> </a:t>
            </a:r>
            <a:r>
              <a:rPr lang="en-US" sz="2400" dirty="0" smtClean="0">
                <a:solidFill>
                  <a:schemeClr val="bg1"/>
                </a:solidFill>
                <a:latin typeface="Arial Narrow" pitchFamily="34" charset="0"/>
              </a:rPr>
              <a:t>epithelium and connective tissue fibers.</a:t>
            </a:r>
          </a:p>
          <a:p>
            <a:pPr algn="just">
              <a:lnSpc>
                <a:spcPct val="150000"/>
              </a:lnSpc>
            </a:pPr>
            <a:r>
              <a:rPr lang="en-US" sz="2400" b="1" dirty="0">
                <a:solidFill>
                  <a:schemeClr val="bg1"/>
                </a:solidFill>
              </a:rPr>
              <a:t> </a:t>
            </a:r>
            <a:r>
              <a:rPr lang="en-US" sz="2400" dirty="0">
                <a:solidFill>
                  <a:schemeClr val="bg1"/>
                </a:solidFill>
                <a:latin typeface="Arial Narrow" pitchFamily="34" charset="0"/>
              </a:rPr>
              <a:t>The incision is carried out with beak shaped #12D blade.</a:t>
            </a:r>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381000" y="304801"/>
            <a:ext cx="8458200" cy="6324600"/>
          </a:xfrm>
        </p:spPr>
        <p:txBody>
          <a:bodyPr>
            <a:normAutofit lnSpcReduction="10000"/>
          </a:bodyPr>
          <a:lstStyle/>
          <a:p>
            <a:pPr algn="ctr">
              <a:lnSpc>
                <a:spcPct val="150000"/>
              </a:lnSpc>
              <a:buNone/>
            </a:pPr>
            <a:r>
              <a:rPr lang="en-US" sz="2800" b="1" dirty="0" smtClean="0">
                <a:solidFill>
                  <a:srgbClr val="FFC000"/>
                </a:solidFill>
                <a:latin typeface="Arial Narrow" pitchFamily="34" charset="0"/>
              </a:rPr>
              <a:t>INTERDENTAL INCISION </a:t>
            </a:r>
          </a:p>
          <a:p>
            <a:pPr algn="ctr">
              <a:lnSpc>
                <a:spcPct val="150000"/>
              </a:lnSpc>
              <a:buNone/>
            </a:pPr>
            <a:endParaRPr lang="en-US" sz="2800" b="1" dirty="0" smtClean="0">
              <a:solidFill>
                <a:srgbClr val="FFC000"/>
              </a:solidFill>
              <a:latin typeface="Arial Narrow" pitchFamily="34" charset="0"/>
            </a:endParaRPr>
          </a:p>
          <a:p>
            <a:pPr algn="just">
              <a:lnSpc>
                <a:spcPct val="150000"/>
              </a:lnSpc>
            </a:pPr>
            <a:r>
              <a:rPr lang="en-US" sz="2400" dirty="0" smtClean="0">
                <a:solidFill>
                  <a:schemeClr val="bg1"/>
                </a:solidFill>
                <a:latin typeface="Arial Narrow" pitchFamily="34" charset="0"/>
              </a:rPr>
              <a:t>Also known as </a:t>
            </a:r>
            <a:r>
              <a:rPr lang="en-US" sz="2400" b="1" dirty="0" smtClean="0">
                <a:solidFill>
                  <a:srgbClr val="FFC000"/>
                </a:solidFill>
                <a:latin typeface="Arial Narrow" pitchFamily="34" charset="0"/>
              </a:rPr>
              <a:t>THIRD INCISION</a:t>
            </a:r>
          </a:p>
          <a:p>
            <a:pPr algn="just">
              <a:lnSpc>
                <a:spcPct val="150000"/>
              </a:lnSpc>
            </a:pPr>
            <a:endParaRPr lang="en-US" sz="2400" b="1" dirty="0">
              <a:solidFill>
                <a:srgbClr val="FFC000"/>
              </a:solidFill>
              <a:latin typeface="Arial Narrow" pitchFamily="34" charset="0"/>
            </a:endParaRPr>
          </a:p>
          <a:p>
            <a:pPr lvl="0" algn="just">
              <a:lnSpc>
                <a:spcPct val="150000"/>
              </a:lnSpc>
            </a:pPr>
            <a:r>
              <a:rPr lang="en-US" sz="2400" dirty="0" smtClean="0">
                <a:solidFill>
                  <a:schemeClr val="bg1"/>
                </a:solidFill>
                <a:latin typeface="Arial Narrow" pitchFamily="34" charset="0"/>
              </a:rPr>
              <a:t>It </a:t>
            </a:r>
            <a:r>
              <a:rPr lang="en-US" sz="2400" dirty="0">
                <a:solidFill>
                  <a:schemeClr val="bg1"/>
                </a:solidFill>
                <a:latin typeface="Arial Narrow" pitchFamily="34" charset="0"/>
              </a:rPr>
              <a:t>is given to separate the collar of </a:t>
            </a:r>
            <a:r>
              <a:rPr lang="en-US" sz="2400" dirty="0" err="1">
                <a:solidFill>
                  <a:schemeClr val="bg1"/>
                </a:solidFill>
                <a:latin typeface="Arial Narrow" pitchFamily="34" charset="0"/>
              </a:rPr>
              <a:t>gingiva</a:t>
            </a:r>
            <a:r>
              <a:rPr lang="en-US" sz="2400" dirty="0">
                <a:solidFill>
                  <a:schemeClr val="bg1"/>
                </a:solidFill>
                <a:latin typeface="Arial Narrow" pitchFamily="34" charset="0"/>
              </a:rPr>
              <a:t> left around the tooth</a:t>
            </a:r>
            <a:r>
              <a:rPr lang="en-US" sz="2400" dirty="0" smtClean="0">
                <a:solidFill>
                  <a:schemeClr val="bg1"/>
                </a:solidFill>
                <a:latin typeface="Arial Narrow" pitchFamily="34" charset="0"/>
              </a:rPr>
              <a:t>.</a:t>
            </a:r>
          </a:p>
          <a:p>
            <a:pPr lvl="0" algn="just">
              <a:lnSpc>
                <a:spcPct val="150000"/>
              </a:lnSpc>
            </a:pPr>
            <a:endParaRPr lang="en-US" sz="2400" dirty="0">
              <a:solidFill>
                <a:schemeClr val="bg1"/>
              </a:solidFill>
              <a:latin typeface="Arial Narrow" pitchFamily="34" charset="0"/>
            </a:endParaRPr>
          </a:p>
          <a:p>
            <a:pPr lvl="0" algn="just">
              <a:lnSpc>
                <a:spcPct val="150000"/>
              </a:lnSpc>
            </a:pPr>
            <a:r>
              <a:rPr lang="en-US" sz="2400" dirty="0" smtClean="0">
                <a:solidFill>
                  <a:schemeClr val="bg1"/>
                </a:solidFill>
                <a:latin typeface="Arial Narrow" pitchFamily="34" charset="0"/>
              </a:rPr>
              <a:t>It </a:t>
            </a:r>
            <a:r>
              <a:rPr lang="en-US" sz="2400" dirty="0">
                <a:solidFill>
                  <a:schemeClr val="bg1"/>
                </a:solidFill>
                <a:latin typeface="Arial Narrow" pitchFamily="34" charset="0"/>
              </a:rPr>
              <a:t>is made not only on facial or lingual surface but also interdentally to free </a:t>
            </a:r>
            <a:r>
              <a:rPr lang="en-US" sz="2400" dirty="0" err="1">
                <a:solidFill>
                  <a:schemeClr val="bg1"/>
                </a:solidFill>
                <a:latin typeface="Arial Narrow" pitchFamily="34" charset="0"/>
              </a:rPr>
              <a:t>gingiva</a:t>
            </a:r>
            <a:r>
              <a:rPr lang="en-US" sz="2400" dirty="0">
                <a:solidFill>
                  <a:schemeClr val="bg1"/>
                </a:solidFill>
                <a:latin typeface="Arial Narrow" pitchFamily="34" charset="0"/>
              </a:rPr>
              <a:t> completely around the tooth</a:t>
            </a:r>
            <a:r>
              <a:rPr lang="en-US" sz="2400" dirty="0" smtClean="0">
                <a:solidFill>
                  <a:schemeClr val="bg1"/>
                </a:solidFill>
                <a:latin typeface="Arial Narrow" pitchFamily="34" charset="0"/>
              </a:rPr>
              <a:t>.</a:t>
            </a:r>
          </a:p>
          <a:p>
            <a:pPr lvl="0" algn="just">
              <a:lnSpc>
                <a:spcPct val="150000"/>
              </a:lnSpc>
            </a:pPr>
            <a:endParaRPr lang="en-US" sz="2400" dirty="0">
              <a:solidFill>
                <a:schemeClr val="bg1"/>
              </a:solidFill>
              <a:latin typeface="Arial Narrow" pitchFamily="34" charset="0"/>
            </a:endParaRPr>
          </a:p>
          <a:p>
            <a:pPr algn="just">
              <a:lnSpc>
                <a:spcPct val="150000"/>
              </a:lnSpc>
            </a:pPr>
            <a:r>
              <a:rPr lang="en-US" sz="2400" dirty="0" err="1" smtClean="0">
                <a:solidFill>
                  <a:schemeClr val="bg1"/>
                </a:solidFill>
                <a:latin typeface="Arial Narrow" pitchFamily="34" charset="0"/>
              </a:rPr>
              <a:t>Orban</a:t>
            </a:r>
            <a:r>
              <a:rPr lang="en-US" sz="2400" dirty="0" smtClean="0">
                <a:solidFill>
                  <a:schemeClr val="bg1"/>
                </a:solidFill>
                <a:latin typeface="Arial Narrow" pitchFamily="34" charset="0"/>
              </a:rPr>
              <a:t> </a:t>
            </a:r>
            <a:r>
              <a:rPr lang="en-US" sz="2400" dirty="0">
                <a:solidFill>
                  <a:schemeClr val="bg1"/>
                </a:solidFill>
                <a:latin typeface="Arial Narrow" pitchFamily="34" charset="0"/>
              </a:rPr>
              <a:t>knife is used for this </a:t>
            </a:r>
            <a:r>
              <a:rPr lang="en-US" sz="2400" dirty="0" smtClean="0">
                <a:solidFill>
                  <a:schemeClr val="bg1"/>
                </a:solidFill>
                <a:latin typeface="Arial Narrow" pitchFamily="34" charset="0"/>
              </a:rPr>
              <a:t>incision</a:t>
            </a:r>
            <a:r>
              <a:rPr lang="en-US" sz="2400" dirty="0" smtClean="0">
                <a:latin typeface="Arial Narrow" pitchFamily="34" charset="0"/>
              </a:rPr>
              <a:t>.</a:t>
            </a:r>
            <a:endParaRPr lang="en-US" sz="2400" dirty="0">
              <a:latin typeface="Arial Narrow" pitchFamily="34" charset="0"/>
            </a:endParaRPr>
          </a:p>
          <a:p>
            <a:pPr algn="just">
              <a:lnSpc>
                <a:spcPct val="150000"/>
              </a:lnSpc>
              <a:buNone/>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4098" name="Picture 2"/>
          <p:cNvPicPr>
            <a:picLocks noChangeAspect="1" noChangeArrowheads="1"/>
          </p:cNvPicPr>
          <p:nvPr/>
        </p:nvPicPr>
        <p:blipFill>
          <a:blip r:embed="rId3"/>
          <a:srcRect/>
          <a:stretch>
            <a:fillRect/>
          </a:stretch>
        </p:blipFill>
        <p:spPr bwMode="auto">
          <a:xfrm>
            <a:off x="1371600" y="685800"/>
            <a:ext cx="6400800" cy="3486150"/>
          </a:xfrm>
          <a:prstGeom prst="rect">
            <a:avLst/>
          </a:prstGeom>
          <a:noFill/>
          <a:ln w="9525">
            <a:noFill/>
            <a:miter lim="800000"/>
            <a:headEnd/>
            <a:tailEnd/>
          </a:ln>
          <a:effectLst/>
        </p:spPr>
      </p:pic>
      <p:sp>
        <p:nvSpPr>
          <p:cNvPr id="5" name="Rectangle 4"/>
          <p:cNvSpPr/>
          <p:nvPr/>
        </p:nvSpPr>
        <p:spPr>
          <a:xfrm>
            <a:off x="1371600" y="4233208"/>
            <a:ext cx="6858000" cy="1200329"/>
          </a:xfrm>
          <a:prstGeom prst="rect">
            <a:avLst/>
          </a:prstGeom>
        </p:spPr>
        <p:txBody>
          <a:bodyPr wrap="square">
            <a:spAutoFit/>
          </a:bodyPr>
          <a:lstStyle/>
          <a:p>
            <a:pPr algn="ctr"/>
            <a:r>
              <a:rPr lang="en-US" sz="2400" b="1" dirty="0" smtClean="0">
                <a:solidFill>
                  <a:schemeClr val="bg1"/>
                </a:solidFill>
                <a:latin typeface="Arial Narrow" pitchFamily="34" charset="0"/>
              </a:rPr>
              <a:t>The first (internal bevel), second (</a:t>
            </a:r>
            <a:r>
              <a:rPr lang="en-US" sz="2400" b="1" dirty="0" err="1" smtClean="0">
                <a:solidFill>
                  <a:schemeClr val="bg1"/>
                </a:solidFill>
                <a:latin typeface="Arial Narrow" pitchFamily="34" charset="0"/>
              </a:rPr>
              <a:t>crevicular</a:t>
            </a:r>
            <a:r>
              <a:rPr lang="en-US" sz="2400" b="1" dirty="0" smtClean="0">
                <a:solidFill>
                  <a:schemeClr val="bg1"/>
                </a:solidFill>
                <a:latin typeface="Arial Narrow" pitchFamily="34" charset="0"/>
              </a:rPr>
              <a:t>), and third (</a:t>
            </a:r>
            <a:r>
              <a:rPr lang="en-US" sz="2400" b="1" dirty="0" err="1" smtClean="0">
                <a:solidFill>
                  <a:schemeClr val="bg1"/>
                </a:solidFill>
                <a:latin typeface="Arial Narrow" pitchFamily="34" charset="0"/>
              </a:rPr>
              <a:t>interdental</a:t>
            </a:r>
            <a:r>
              <a:rPr lang="en-US" sz="2400" b="1" dirty="0" smtClean="0">
                <a:solidFill>
                  <a:schemeClr val="bg1"/>
                </a:solidFill>
                <a:latin typeface="Arial Narrow" pitchFamily="34" charset="0"/>
              </a:rPr>
              <a:t>) incisions are the three incisions necessary for flap surgery</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sp>
        <p:nvSpPr>
          <p:cNvPr id="5" name="Rectangle 4"/>
          <p:cNvSpPr/>
          <p:nvPr/>
        </p:nvSpPr>
        <p:spPr>
          <a:xfrm>
            <a:off x="1219201" y="2590800"/>
            <a:ext cx="7010399" cy="1569660"/>
          </a:xfrm>
          <a:prstGeom prst="rect">
            <a:avLst/>
          </a:prstGeom>
        </p:spPr>
        <p:txBody>
          <a:bodyPr wrap="square">
            <a:spAutoFit/>
          </a:bodyPr>
          <a:lstStyle/>
          <a:p>
            <a:pPr algn="ctr"/>
            <a:r>
              <a:rPr lang="en-US" sz="4800" b="1" i="1" dirty="0" smtClean="0">
                <a:solidFill>
                  <a:srgbClr val="FFC000"/>
                </a:solidFill>
                <a:latin typeface="Arial Narrow" pitchFamily="34" charset="0"/>
              </a:rPr>
              <a:t>THE FLAP TECHNIQUE FOR POCKET THERAPY </a:t>
            </a:r>
            <a:endParaRPr lang="en-US" sz="4800" b="1" i="1" dirty="0">
              <a:solidFill>
                <a:srgbClr val="FFC000"/>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r>
              <a:rPr lang="en-US" sz="2400" b="1" dirty="0" smtClean="0">
                <a:solidFill>
                  <a:srgbClr val="FFC000"/>
                </a:solidFill>
                <a:latin typeface="Arial Narrow" pitchFamily="34" charset="0"/>
              </a:rPr>
              <a:t>     FLAPS ARE USED FOR POCKET THERAPY TO ACCOMPLISH THE FOLLOWING: </a:t>
            </a:r>
          </a:p>
          <a:p>
            <a:pPr algn="just">
              <a:lnSpc>
                <a:spcPct val="150000"/>
              </a:lnSpc>
              <a:buNone/>
            </a:pPr>
            <a:endParaRPr lang="en-US" sz="2400" dirty="0" smtClean="0">
              <a:solidFill>
                <a:schemeClr val="bg1"/>
              </a:solidFill>
              <a:latin typeface="Arial Narrow" pitchFamily="34" charset="0"/>
            </a:endParaRPr>
          </a:p>
          <a:p>
            <a:pPr algn="just">
              <a:lnSpc>
                <a:spcPct val="150000"/>
              </a:lnSpc>
              <a:buNone/>
            </a:pPr>
            <a:r>
              <a:rPr lang="en-US" sz="2400" b="1" dirty="0" smtClean="0">
                <a:solidFill>
                  <a:schemeClr val="bg1"/>
                </a:solidFill>
                <a:latin typeface="Arial Narrow" pitchFamily="34" charset="0"/>
              </a:rPr>
              <a:t>1. Increase accessibility to root deposits. </a:t>
            </a:r>
          </a:p>
          <a:p>
            <a:pPr algn="just">
              <a:lnSpc>
                <a:spcPct val="150000"/>
              </a:lnSpc>
              <a:buNone/>
            </a:pPr>
            <a:r>
              <a:rPr lang="en-US" sz="2400" b="1" dirty="0" smtClean="0">
                <a:solidFill>
                  <a:schemeClr val="bg1"/>
                </a:solidFill>
                <a:latin typeface="Arial Narrow" pitchFamily="34" charset="0"/>
              </a:rPr>
              <a:t>2. Eliminate or reduce pocket depth by resection of the pocket wall. </a:t>
            </a:r>
          </a:p>
          <a:p>
            <a:pPr algn="just">
              <a:lnSpc>
                <a:spcPct val="150000"/>
              </a:lnSpc>
              <a:buNone/>
            </a:pPr>
            <a:r>
              <a:rPr lang="en-US" sz="2400" b="1" dirty="0" smtClean="0">
                <a:solidFill>
                  <a:schemeClr val="bg1"/>
                </a:solidFill>
                <a:latin typeface="Arial Narrow" pitchFamily="34" charset="0"/>
              </a:rPr>
              <a:t>3. Expose the area to perform regenerative methods. </a:t>
            </a:r>
          </a:p>
        </p:txBody>
      </p:sp>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r>
              <a:rPr lang="en-US" sz="2400" b="1" dirty="0" smtClean="0">
                <a:solidFill>
                  <a:srgbClr val="FFC000"/>
                </a:solidFill>
                <a:latin typeface="Arial Narrow" pitchFamily="34" charset="0"/>
              </a:rPr>
              <a:t>Techniques for Access and Pocket Depth Reduction/Elimination </a:t>
            </a:r>
          </a:p>
          <a:p>
            <a:pPr algn="just">
              <a:lnSpc>
                <a:spcPct val="150000"/>
              </a:lnSpc>
              <a:buNone/>
            </a:pPr>
            <a:endParaRPr lang="en-US" sz="2400" b="1" dirty="0" smtClean="0">
              <a:solidFill>
                <a:srgbClr val="FFC000"/>
              </a:solidFill>
              <a:latin typeface="Arial Narrow" pitchFamily="34" charset="0"/>
            </a:endParaRPr>
          </a:p>
          <a:p>
            <a:pPr algn="just">
              <a:lnSpc>
                <a:spcPct val="150000"/>
              </a:lnSpc>
            </a:pPr>
            <a:r>
              <a:rPr lang="en-US" sz="2400" b="1" dirty="0" smtClean="0">
                <a:solidFill>
                  <a:schemeClr val="bg1"/>
                </a:solidFill>
                <a:latin typeface="Arial Narrow" pitchFamily="34" charset="0"/>
              </a:rPr>
              <a:t>The Modified </a:t>
            </a:r>
            <a:r>
              <a:rPr lang="en-US" sz="2400" b="1" dirty="0" err="1" smtClean="0">
                <a:solidFill>
                  <a:schemeClr val="bg1"/>
                </a:solidFill>
                <a:latin typeface="Arial Narrow" pitchFamily="34" charset="0"/>
              </a:rPr>
              <a:t>Widman</a:t>
            </a:r>
            <a:r>
              <a:rPr lang="en-US" sz="2400" b="1" dirty="0" smtClean="0">
                <a:solidFill>
                  <a:schemeClr val="bg1"/>
                </a:solidFill>
                <a:latin typeface="Arial Narrow" pitchFamily="34" charset="0"/>
              </a:rPr>
              <a:t> flap facilitates instrumentation but does not attempt to reduce pocket depth. </a:t>
            </a:r>
          </a:p>
          <a:p>
            <a:pPr algn="just">
              <a:lnSpc>
                <a:spcPct val="150000"/>
              </a:lnSpc>
            </a:pPr>
            <a:endParaRPr lang="en-US" sz="2400" b="1" dirty="0" smtClean="0">
              <a:solidFill>
                <a:schemeClr val="bg1"/>
              </a:solidFill>
              <a:latin typeface="Arial Narrow" pitchFamily="34" charset="0"/>
            </a:endParaRPr>
          </a:p>
          <a:p>
            <a:pPr algn="just">
              <a:lnSpc>
                <a:spcPct val="150000"/>
              </a:lnSpc>
            </a:pPr>
            <a:r>
              <a:rPr lang="en-US" sz="2400" b="1" dirty="0" smtClean="0">
                <a:solidFill>
                  <a:schemeClr val="bg1"/>
                </a:solidFill>
                <a:latin typeface="Arial Narrow" pitchFamily="34" charset="0"/>
              </a:rPr>
              <a:t>The reduction or elimination of pocket depth is the main purpose of two flap techniques:</a:t>
            </a:r>
          </a:p>
          <a:p>
            <a:pPr lvl="1" algn="just">
              <a:lnSpc>
                <a:spcPct val="150000"/>
              </a:lnSpc>
            </a:pPr>
            <a:r>
              <a:rPr lang="en-US" sz="2200" b="1" dirty="0" smtClean="0">
                <a:solidFill>
                  <a:schemeClr val="bg1"/>
                </a:solidFill>
                <a:latin typeface="Arial Narrow" pitchFamily="34" charset="0"/>
              </a:rPr>
              <a:t>UNDISPLACED FLAP </a:t>
            </a:r>
          </a:p>
          <a:p>
            <a:pPr lvl="1" algn="just">
              <a:lnSpc>
                <a:spcPct val="150000"/>
              </a:lnSpc>
            </a:pPr>
            <a:r>
              <a:rPr lang="en-US" sz="2200" b="1" dirty="0" smtClean="0">
                <a:solidFill>
                  <a:schemeClr val="bg1"/>
                </a:solidFill>
                <a:latin typeface="Arial Narrow" pitchFamily="34" charset="0"/>
              </a:rPr>
              <a:t>APICALLY DISPLACED FLAP</a:t>
            </a:r>
          </a:p>
          <a:p>
            <a:pPr algn="just">
              <a:lnSpc>
                <a:spcPct val="150000"/>
              </a:lnSpc>
            </a:pPr>
            <a:endParaRPr lang="en-US" sz="24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6200" y="0"/>
            <a:ext cx="9217742"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Specific Learning Objectives</a:t>
            </a:r>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8542064"/>
              </p:ext>
            </p:extLst>
          </p:nvPr>
        </p:nvGraphicFramePr>
        <p:xfrm>
          <a:off x="457200" y="2367280"/>
          <a:ext cx="8229600" cy="212344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3781900235"/>
                    </a:ext>
                  </a:extLst>
                </a:gridCol>
                <a:gridCol w="2743200">
                  <a:extLst>
                    <a:ext uri="{9D8B030D-6E8A-4147-A177-3AD203B41FA5}">
                      <a16:colId xmlns:a16="http://schemas.microsoft.com/office/drawing/2014/main" val="3950394373"/>
                    </a:ext>
                  </a:extLst>
                </a:gridCol>
                <a:gridCol w="2743200">
                  <a:extLst>
                    <a:ext uri="{9D8B030D-6E8A-4147-A177-3AD203B41FA5}">
                      <a16:colId xmlns:a16="http://schemas.microsoft.com/office/drawing/2014/main" val="239837331"/>
                    </a:ext>
                  </a:extLst>
                </a:gridCol>
              </a:tblGrid>
              <a:tr h="370840">
                <a:tc>
                  <a:txBody>
                    <a:bodyPr/>
                    <a:lstStyle/>
                    <a:p>
                      <a:r>
                        <a:rPr lang="en-US" dirty="0" smtClean="0"/>
                        <a:t>Core areas </a:t>
                      </a:r>
                      <a:endParaRPr lang="en-US" dirty="0"/>
                    </a:p>
                  </a:txBody>
                  <a:tcPr/>
                </a:tc>
                <a:tc>
                  <a:txBody>
                    <a:bodyPr/>
                    <a:lstStyle/>
                    <a:p>
                      <a:r>
                        <a:rPr lang="en-US" dirty="0" smtClean="0"/>
                        <a:t>Domain </a:t>
                      </a:r>
                      <a:endParaRPr lang="en-US" dirty="0"/>
                    </a:p>
                  </a:txBody>
                  <a:tcPr/>
                </a:tc>
                <a:tc>
                  <a:txBody>
                    <a:bodyPr/>
                    <a:lstStyle/>
                    <a:p>
                      <a:r>
                        <a:rPr lang="en-US" dirty="0" smtClean="0"/>
                        <a:t>Category </a:t>
                      </a:r>
                      <a:endParaRPr lang="en-US" dirty="0"/>
                    </a:p>
                  </a:txBody>
                  <a:tcPr/>
                </a:tc>
                <a:extLst>
                  <a:ext uri="{0D108BD9-81ED-4DB2-BD59-A6C34878D82A}">
                    <a16:rowId xmlns:a16="http://schemas.microsoft.com/office/drawing/2014/main" val="3343337918"/>
                  </a:ext>
                </a:extLst>
              </a:tr>
              <a:tr h="370840">
                <a:tc>
                  <a:txBody>
                    <a:bodyPr/>
                    <a:lstStyle/>
                    <a:p>
                      <a:r>
                        <a:rPr lang="en-US" dirty="0" smtClean="0"/>
                        <a:t>Introduction</a:t>
                      </a:r>
                    </a:p>
                  </a:txBody>
                  <a:tcPr/>
                </a:tc>
                <a:tc>
                  <a:txBody>
                    <a:bodyPr/>
                    <a:lstStyle/>
                    <a:p>
                      <a:r>
                        <a:rPr lang="en-US" dirty="0" smtClean="0"/>
                        <a:t>Affective</a:t>
                      </a:r>
                      <a:endParaRPr lang="en-US" dirty="0"/>
                    </a:p>
                  </a:txBody>
                  <a:tcPr/>
                </a:tc>
                <a:tc>
                  <a:txBody>
                    <a:bodyPr/>
                    <a:lstStyle/>
                    <a:p>
                      <a:r>
                        <a:rPr lang="en-US" dirty="0" smtClean="0"/>
                        <a:t>Desire</a:t>
                      </a:r>
                      <a:r>
                        <a:rPr lang="en-US" baseline="0" dirty="0" smtClean="0"/>
                        <a:t> to know</a:t>
                      </a:r>
                      <a:endParaRPr lang="en-US" dirty="0"/>
                    </a:p>
                  </a:txBody>
                  <a:tcPr/>
                </a:tc>
                <a:extLst>
                  <a:ext uri="{0D108BD9-81ED-4DB2-BD59-A6C34878D82A}">
                    <a16:rowId xmlns:a16="http://schemas.microsoft.com/office/drawing/2014/main" val="448976182"/>
                  </a:ext>
                </a:extLst>
              </a:tr>
              <a:tr h="370840">
                <a:tc>
                  <a:txBody>
                    <a:bodyPr/>
                    <a:lstStyle/>
                    <a:p>
                      <a:r>
                        <a:rPr lang="en-US" dirty="0" smtClean="0"/>
                        <a:t>Classification</a:t>
                      </a:r>
                    </a:p>
                  </a:txBody>
                  <a:tcPr/>
                </a:tc>
                <a:tc>
                  <a:txBody>
                    <a:bodyPr/>
                    <a:lstStyle/>
                    <a:p>
                      <a:r>
                        <a:rPr lang="en-US" dirty="0" smtClean="0"/>
                        <a:t>Cognitive </a:t>
                      </a:r>
                      <a:endParaRPr lang="en-US" dirty="0"/>
                    </a:p>
                  </a:txBody>
                  <a:tcPr/>
                </a:tc>
                <a:tc>
                  <a:txBody>
                    <a:bodyPr/>
                    <a:lstStyle/>
                    <a:p>
                      <a:r>
                        <a:rPr lang="en-US" baseline="0" dirty="0" smtClean="0"/>
                        <a:t>Nice to know</a:t>
                      </a:r>
                      <a:endParaRPr lang="en-US" dirty="0"/>
                    </a:p>
                  </a:txBody>
                  <a:tcPr/>
                </a:tc>
                <a:extLst>
                  <a:ext uri="{0D108BD9-81ED-4DB2-BD59-A6C34878D82A}">
                    <a16:rowId xmlns:a16="http://schemas.microsoft.com/office/drawing/2014/main" val="716664336"/>
                  </a:ext>
                </a:extLst>
              </a:tr>
              <a:tr h="370840">
                <a:tc>
                  <a:txBody>
                    <a:bodyPr/>
                    <a:lstStyle/>
                    <a:p>
                      <a:r>
                        <a:rPr lang="en-US" dirty="0" smtClean="0"/>
                        <a:t>Incisions</a:t>
                      </a:r>
                    </a:p>
                  </a:txBody>
                  <a:tcPr/>
                </a:tc>
                <a:tc>
                  <a:txBody>
                    <a:bodyPr/>
                    <a:lstStyle/>
                    <a:p>
                      <a:r>
                        <a:rPr lang="en-US" dirty="0" smtClean="0"/>
                        <a:t>Psychomotor </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val="39747311"/>
                  </a:ext>
                </a:extLst>
              </a:tr>
              <a:tr h="370840">
                <a:tc>
                  <a:txBody>
                    <a:bodyPr/>
                    <a:lstStyle/>
                    <a:p>
                      <a:r>
                        <a:rPr lang="en-US" dirty="0" smtClean="0"/>
                        <a:t>Flap techniques for pocket therapy</a:t>
                      </a:r>
                    </a:p>
                  </a:txBody>
                  <a:tcPr/>
                </a:tc>
                <a:tc>
                  <a:txBody>
                    <a:bodyPr/>
                    <a:lstStyle/>
                    <a:p>
                      <a:r>
                        <a:rPr lang="en-US" dirty="0" smtClean="0"/>
                        <a:t>Psychomotor </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val="997654003"/>
                  </a:ext>
                </a:extLst>
              </a:tr>
            </a:tbl>
          </a:graphicData>
        </a:graphic>
      </p:graphicFrame>
    </p:spTree>
    <p:extLst>
      <p:ext uri="{BB962C8B-B14F-4D97-AF65-F5344CB8AC3E}">
        <p14:creationId xmlns:p14="http://schemas.microsoft.com/office/powerpoint/2010/main" val="2365812955"/>
      </p:ext>
    </p:extLst>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2" name="Title 1"/>
          <p:cNvSpPr>
            <a:spLocks noGrp="1"/>
          </p:cNvSpPr>
          <p:nvPr>
            <p:ph type="title"/>
          </p:nvPr>
        </p:nvSpPr>
        <p:spPr>
          <a:xfrm>
            <a:off x="609600" y="274638"/>
            <a:ext cx="8305800" cy="3459162"/>
          </a:xfrm>
        </p:spPr>
        <p:txBody>
          <a:bodyPr>
            <a:normAutofit/>
          </a:bodyPr>
          <a:lstStyle/>
          <a:p>
            <a:pPr algn="ctr"/>
            <a:r>
              <a:rPr lang="en-US" sz="6000" dirty="0" smtClean="0">
                <a:solidFill>
                  <a:schemeClr val="bg1"/>
                </a:solidFill>
              </a:rPr>
              <a:t>MODIFIED</a:t>
            </a:r>
            <a:br>
              <a:rPr lang="en-US" sz="6000" dirty="0" smtClean="0">
                <a:solidFill>
                  <a:schemeClr val="bg1"/>
                </a:solidFill>
              </a:rPr>
            </a:br>
            <a:r>
              <a:rPr lang="en-US" sz="6000" dirty="0" smtClean="0">
                <a:solidFill>
                  <a:schemeClr val="bg1"/>
                </a:solidFill>
              </a:rPr>
              <a:t> WIDMAN FLAP</a:t>
            </a:r>
            <a:endParaRPr lang="en-US" sz="6000" dirty="0">
              <a:solidFill>
                <a:schemeClr val="bg1"/>
              </a:solidFill>
            </a:endParaRPr>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lnSpcReduction="10000"/>
          </a:bodyPr>
          <a:lstStyle/>
          <a:p>
            <a:pPr algn="just">
              <a:lnSpc>
                <a:spcPct val="150000"/>
              </a:lnSpc>
            </a:pPr>
            <a:r>
              <a:rPr lang="en-US" sz="2400" dirty="0" smtClean="0">
                <a:solidFill>
                  <a:schemeClr val="bg1"/>
                </a:solidFill>
                <a:latin typeface="Arial Narrow" pitchFamily="34" charset="0"/>
              </a:rPr>
              <a:t>Step 1: The initial incision is an internal bevel incision to the alveolar crest starting 0.5 to 1 mm away from the gingival margin. Scalloping follows the gingival margin. </a:t>
            </a:r>
          </a:p>
          <a:p>
            <a:pPr algn="just">
              <a:lnSpc>
                <a:spcPct val="150000"/>
              </a:lnSpc>
            </a:pPr>
            <a:r>
              <a:rPr lang="en-US" sz="2400" dirty="0" smtClean="0">
                <a:solidFill>
                  <a:schemeClr val="bg1"/>
                </a:solidFill>
                <a:latin typeface="Arial Narrow" pitchFamily="34" charset="0"/>
              </a:rPr>
              <a:t>Step 2: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is reflected with a </a:t>
            </a:r>
            <a:r>
              <a:rPr lang="en-US" sz="2400" dirty="0" err="1" smtClean="0">
                <a:solidFill>
                  <a:schemeClr val="bg1"/>
                </a:solidFill>
                <a:latin typeface="Arial Narrow" pitchFamily="34" charset="0"/>
              </a:rPr>
              <a:t>periosteal</a:t>
            </a:r>
            <a:r>
              <a:rPr lang="en-US" sz="2400" dirty="0" smtClean="0">
                <a:solidFill>
                  <a:schemeClr val="bg1"/>
                </a:solidFill>
                <a:latin typeface="Arial Narrow" pitchFamily="34" charset="0"/>
              </a:rPr>
              <a:t> elevator.</a:t>
            </a:r>
          </a:p>
          <a:p>
            <a:pPr algn="just">
              <a:lnSpc>
                <a:spcPct val="150000"/>
              </a:lnSpc>
            </a:pPr>
            <a:r>
              <a:rPr lang="en-US" sz="2400" dirty="0" smtClean="0">
                <a:solidFill>
                  <a:schemeClr val="bg1"/>
                </a:solidFill>
                <a:latin typeface="Arial Narrow" pitchFamily="34" charset="0"/>
              </a:rPr>
              <a:t>Step 3: A </a:t>
            </a:r>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 is made from the bottom of the pocket to the bone, circumscribing the triangular wedge of tissue containing the pocket lining. </a:t>
            </a:r>
          </a:p>
          <a:p>
            <a:pPr algn="just">
              <a:lnSpc>
                <a:spcPct val="150000"/>
              </a:lnSpc>
            </a:pPr>
            <a:r>
              <a:rPr lang="en-US" sz="2400" dirty="0" smtClean="0">
                <a:solidFill>
                  <a:schemeClr val="bg1"/>
                </a:solidFill>
                <a:latin typeface="Arial Narrow" pitchFamily="34" charset="0"/>
              </a:rPr>
              <a:t>Step 4: After the flap is reflected, a third incision is made in the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spaces coronal to the bone with a curette or an </a:t>
            </a:r>
            <a:r>
              <a:rPr lang="en-US" sz="2400" dirty="0" err="1" smtClean="0">
                <a:solidFill>
                  <a:schemeClr val="bg1"/>
                </a:solidFill>
                <a:latin typeface="Arial Narrow" pitchFamily="34" charset="0"/>
              </a:rPr>
              <a:t>interproximal</a:t>
            </a:r>
            <a:r>
              <a:rPr lang="en-US" sz="2400" dirty="0" smtClean="0">
                <a:solidFill>
                  <a:schemeClr val="bg1"/>
                </a:solidFill>
                <a:latin typeface="Arial Narrow" pitchFamily="34" charset="0"/>
              </a:rPr>
              <a:t> knife, and the gingival collar is removed.</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lnSpcReduction="10000"/>
          </a:bodyPr>
          <a:lstStyle/>
          <a:p>
            <a:pPr>
              <a:lnSpc>
                <a:spcPct val="150000"/>
              </a:lnSpc>
            </a:pPr>
            <a:r>
              <a:rPr lang="en-US" sz="2400" dirty="0" smtClean="0">
                <a:solidFill>
                  <a:schemeClr val="bg1"/>
                </a:solidFill>
                <a:latin typeface="Arial Narrow" pitchFamily="34" charset="0"/>
              </a:rPr>
              <a:t>Step 5: Tissue tags and granulation tissue are removed with a curette. The root surfaces are checked, then scaled and planed if needed. </a:t>
            </a:r>
          </a:p>
          <a:p>
            <a:pPr>
              <a:lnSpc>
                <a:spcPct val="150000"/>
              </a:lnSpc>
            </a:pPr>
            <a:r>
              <a:rPr lang="en-US" sz="2400" dirty="0" smtClean="0">
                <a:solidFill>
                  <a:schemeClr val="bg1"/>
                </a:solidFill>
                <a:latin typeface="Arial Narrow" pitchFamily="34" charset="0"/>
              </a:rPr>
              <a:t>Step 6: Bone architecture is not corrected except if it prevents good tissue adaptation to the necks of the teeth. Every effort is made to adapt the facial and lingual </a:t>
            </a:r>
            <a:r>
              <a:rPr lang="en-US" sz="2400" dirty="0" err="1" smtClean="0">
                <a:solidFill>
                  <a:schemeClr val="bg1"/>
                </a:solidFill>
                <a:latin typeface="Arial Narrow" pitchFamily="34" charset="0"/>
              </a:rPr>
              <a:t>interproximal</a:t>
            </a:r>
            <a:r>
              <a:rPr lang="en-US" sz="2400" dirty="0" smtClean="0">
                <a:solidFill>
                  <a:schemeClr val="bg1"/>
                </a:solidFill>
                <a:latin typeface="Arial Narrow" pitchFamily="34" charset="0"/>
              </a:rPr>
              <a:t> tissue adjacent to each other in such a way that no </a:t>
            </a:r>
            <a:r>
              <a:rPr lang="en-US" sz="2400" dirty="0" err="1" smtClean="0">
                <a:solidFill>
                  <a:schemeClr val="bg1"/>
                </a:solidFill>
                <a:latin typeface="Arial Narrow" pitchFamily="34" charset="0"/>
              </a:rPr>
              <a:t>interproximal</a:t>
            </a:r>
            <a:r>
              <a:rPr lang="en-US" sz="2400" dirty="0" smtClean="0">
                <a:solidFill>
                  <a:schemeClr val="bg1"/>
                </a:solidFill>
                <a:latin typeface="Arial Narrow" pitchFamily="34" charset="0"/>
              </a:rPr>
              <a:t> bone remains exposed at the time of suturing.</a:t>
            </a:r>
          </a:p>
          <a:p>
            <a:pPr>
              <a:lnSpc>
                <a:spcPct val="150000"/>
              </a:lnSpc>
            </a:pPr>
            <a:r>
              <a:rPr lang="en-US" sz="2400" dirty="0" smtClean="0">
                <a:solidFill>
                  <a:schemeClr val="bg1"/>
                </a:solidFill>
                <a:latin typeface="Arial Narrow" pitchFamily="34" charset="0"/>
              </a:rPr>
              <a:t>Step 7: Interrupted direct sutures are placed in each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space and covered with periodontal surgical pack.</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2050" name="Picture 2"/>
          <p:cNvPicPr>
            <a:picLocks noChangeAspect="1" noChangeArrowheads="1"/>
          </p:cNvPicPr>
          <p:nvPr/>
        </p:nvPicPr>
        <p:blipFill>
          <a:blip r:embed="rId3"/>
          <a:srcRect/>
          <a:stretch>
            <a:fillRect/>
          </a:stretch>
        </p:blipFill>
        <p:spPr bwMode="auto">
          <a:xfrm>
            <a:off x="1143000" y="609600"/>
            <a:ext cx="6934200" cy="5638800"/>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lnSpc>
                <a:spcPct val="150000"/>
              </a:lnSpc>
              <a:buNone/>
            </a:pPr>
            <a:r>
              <a:rPr lang="en-US" sz="2800" b="1" dirty="0" smtClean="0">
                <a:solidFill>
                  <a:srgbClr val="FFC000"/>
                </a:solidFill>
                <a:latin typeface="Arial Narrow" pitchFamily="34" charset="0"/>
              </a:rPr>
              <a:t>UNDISPLACED FLAP </a:t>
            </a:r>
          </a:p>
          <a:p>
            <a:pPr>
              <a:lnSpc>
                <a:spcPct val="150000"/>
              </a:lnSpc>
            </a:pPr>
            <a:r>
              <a:rPr lang="en-US" sz="2400" dirty="0" smtClean="0">
                <a:solidFill>
                  <a:schemeClr val="bg1"/>
                </a:solidFill>
                <a:latin typeface="Arial Narrow" pitchFamily="34" charset="0"/>
              </a:rPr>
              <a:t>The </a:t>
            </a:r>
            <a:r>
              <a:rPr lang="en-US" sz="2400" dirty="0" err="1" smtClean="0">
                <a:solidFill>
                  <a:schemeClr val="bg1"/>
                </a:solidFill>
                <a:latin typeface="Arial Narrow" pitchFamily="34" charset="0"/>
              </a:rPr>
              <a:t>undisplaced</a:t>
            </a:r>
            <a:r>
              <a:rPr lang="en-US" sz="2400" dirty="0" smtClean="0">
                <a:solidFill>
                  <a:schemeClr val="bg1"/>
                </a:solidFill>
                <a:latin typeface="Arial Narrow" pitchFamily="34" charset="0"/>
              </a:rPr>
              <a:t> flap may be the most frequently performed type of periodontal surgery.</a:t>
            </a:r>
          </a:p>
          <a:p>
            <a:pPr>
              <a:lnSpc>
                <a:spcPct val="150000"/>
              </a:lnSpc>
            </a:pPr>
            <a:r>
              <a:rPr lang="en-US" sz="2400" dirty="0" smtClean="0">
                <a:solidFill>
                  <a:schemeClr val="bg1"/>
                </a:solidFill>
                <a:latin typeface="Arial Narrow" pitchFamily="34" charset="0"/>
              </a:rPr>
              <a:t>The soft tissue pocket wall is removed with the initial incision; thus it may be considered an </a:t>
            </a:r>
            <a:r>
              <a:rPr lang="en-US" sz="2400" b="1" dirty="0" smtClean="0">
                <a:solidFill>
                  <a:srgbClr val="FFC000"/>
                </a:solidFill>
                <a:latin typeface="Arial Narrow" pitchFamily="34" charset="0"/>
              </a:rPr>
              <a:t>“INTERNAL BEVEL GINGIVECTOMY.”</a:t>
            </a:r>
          </a:p>
          <a:p>
            <a:pPr>
              <a:lnSpc>
                <a:spcPct val="150000"/>
              </a:lnSpc>
            </a:pPr>
            <a:r>
              <a:rPr lang="en-US" sz="2400" dirty="0" smtClean="0">
                <a:solidFill>
                  <a:schemeClr val="bg1"/>
                </a:solidFill>
                <a:latin typeface="Arial Narrow" pitchFamily="34" charset="0"/>
              </a:rPr>
              <a:t> To perform this technique without creating a </a:t>
            </a:r>
            <a:r>
              <a:rPr lang="en-US" sz="2400" dirty="0" err="1" smtClean="0">
                <a:solidFill>
                  <a:schemeClr val="bg1"/>
                </a:solidFill>
                <a:latin typeface="Arial Narrow" pitchFamily="34" charset="0"/>
              </a:rPr>
              <a:t>mucogingival</a:t>
            </a:r>
            <a:r>
              <a:rPr lang="en-US" sz="2400" dirty="0" smtClean="0">
                <a:solidFill>
                  <a:schemeClr val="bg1"/>
                </a:solidFill>
                <a:latin typeface="Arial Narrow" pitchFamily="34" charset="0"/>
              </a:rPr>
              <a:t> problem, the clinician should determine that enough attached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will remain after removal of the pocket wall. </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1: The pockets are measured with the periodontal probe, and a bleeding point is produced on the outer surface of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to mark the pocket bottom. </a:t>
            </a:r>
          </a:p>
          <a:p>
            <a:pPr algn="just">
              <a:lnSpc>
                <a:spcPct val="150000"/>
              </a:lnSpc>
            </a:pPr>
            <a:r>
              <a:rPr lang="en-US" sz="2400" dirty="0" smtClean="0">
                <a:solidFill>
                  <a:schemeClr val="bg1"/>
                </a:solidFill>
                <a:latin typeface="Arial Narrow" pitchFamily="34" charset="0"/>
              </a:rPr>
              <a:t>Step 2: The initial or internal bevel incision is made after the scalloping of the bleeding marks on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The incision is usually carried to a point apical to the alveolar crest, depending on the thickness of the tissue. The thicker the tissue, the more apical is the ending point of the incision.</a:t>
            </a:r>
          </a:p>
          <a:p>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3: The second, or </a:t>
            </a:r>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 is made from the bottom of the pocket to the bone to detach the connective tissue from the bone. </a:t>
            </a:r>
          </a:p>
          <a:p>
            <a:pPr algn="just">
              <a:lnSpc>
                <a:spcPct val="150000"/>
              </a:lnSpc>
            </a:pPr>
            <a:r>
              <a:rPr lang="en-US" sz="2400" dirty="0" smtClean="0">
                <a:solidFill>
                  <a:schemeClr val="bg1"/>
                </a:solidFill>
                <a:latin typeface="Arial Narrow" pitchFamily="34" charset="0"/>
              </a:rPr>
              <a:t>Step 4: The flap is reflected with a </a:t>
            </a:r>
            <a:r>
              <a:rPr lang="en-US" sz="2400" dirty="0" err="1" smtClean="0">
                <a:solidFill>
                  <a:schemeClr val="bg1"/>
                </a:solidFill>
                <a:latin typeface="Arial Narrow" pitchFamily="34" charset="0"/>
              </a:rPr>
              <a:t>periosteal</a:t>
            </a:r>
            <a:r>
              <a:rPr lang="en-US" sz="2400" dirty="0" smtClean="0">
                <a:solidFill>
                  <a:schemeClr val="bg1"/>
                </a:solidFill>
                <a:latin typeface="Arial Narrow" pitchFamily="34" charset="0"/>
              </a:rPr>
              <a:t> elevator (blunt dissection) from the internal bevel incision. Usually there is no need for vertical incisions because the flap is not displaced apically. </a:t>
            </a:r>
          </a:p>
          <a:p>
            <a:pPr algn="just">
              <a:lnSpc>
                <a:spcPct val="150000"/>
              </a:lnSpc>
            </a:pPr>
            <a:r>
              <a:rPr lang="en-US" sz="2400" dirty="0" smtClean="0">
                <a:solidFill>
                  <a:schemeClr val="bg1"/>
                </a:solidFill>
                <a:latin typeface="Arial Narrow" pitchFamily="34" charset="0"/>
              </a:rPr>
              <a:t>Step 5: The third, or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incision is made with an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knife, separating the connective tissue from the bone. </a:t>
            </a:r>
          </a:p>
          <a:p>
            <a:pPr algn="just">
              <a:lnSpc>
                <a:spcPct val="150000"/>
              </a:lnSpc>
            </a:pPr>
            <a:r>
              <a:rPr lang="en-US" sz="2400" dirty="0" smtClean="0">
                <a:solidFill>
                  <a:schemeClr val="bg1"/>
                </a:solidFill>
                <a:latin typeface="Arial Narrow" pitchFamily="34" charset="0"/>
              </a:rPr>
              <a:t>Step 6: The triangular wedge of tissue created by the three incisions is removed with a curette.</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nSpc>
                <a:spcPct val="150000"/>
              </a:lnSpc>
            </a:pPr>
            <a:r>
              <a:rPr lang="en-US" sz="2400" dirty="0" smtClean="0">
                <a:solidFill>
                  <a:schemeClr val="bg1"/>
                </a:solidFill>
                <a:latin typeface="Arial Narrow" pitchFamily="34" charset="0"/>
              </a:rPr>
              <a:t>Step 7: The area is </a:t>
            </a:r>
            <a:r>
              <a:rPr lang="en-US" sz="2400" dirty="0" err="1" smtClean="0">
                <a:solidFill>
                  <a:schemeClr val="bg1"/>
                </a:solidFill>
                <a:latin typeface="Arial Narrow" pitchFamily="34" charset="0"/>
              </a:rPr>
              <a:t>debrided</a:t>
            </a:r>
            <a:r>
              <a:rPr lang="en-US" sz="2400" dirty="0" smtClean="0">
                <a:solidFill>
                  <a:schemeClr val="bg1"/>
                </a:solidFill>
                <a:latin typeface="Arial Narrow" pitchFamily="34" charset="0"/>
              </a:rPr>
              <a:t>, removing all tissue tags and granulation tissue using sharp curettes. </a:t>
            </a:r>
          </a:p>
          <a:p>
            <a:pPr>
              <a:lnSpc>
                <a:spcPct val="150000"/>
              </a:lnSpc>
            </a:pPr>
            <a:r>
              <a:rPr lang="en-US" sz="2400" dirty="0" smtClean="0">
                <a:solidFill>
                  <a:schemeClr val="bg1"/>
                </a:solidFill>
                <a:latin typeface="Arial Narrow" pitchFamily="34" charset="0"/>
              </a:rPr>
              <a:t>Step 8: After the necessary scaling and root </a:t>
            </a:r>
            <a:r>
              <a:rPr lang="en-US" sz="2400" dirty="0" err="1" smtClean="0">
                <a:solidFill>
                  <a:schemeClr val="bg1"/>
                </a:solidFill>
                <a:latin typeface="Arial Narrow" pitchFamily="34" charset="0"/>
              </a:rPr>
              <a:t>planing</a:t>
            </a:r>
            <a:r>
              <a:rPr lang="en-US" sz="2400" dirty="0" smtClean="0">
                <a:solidFill>
                  <a:schemeClr val="bg1"/>
                </a:solidFill>
                <a:latin typeface="Arial Narrow" pitchFamily="34" charset="0"/>
              </a:rPr>
              <a:t>, the flap edge should rest on the root-bone junction. </a:t>
            </a:r>
          </a:p>
          <a:p>
            <a:pPr>
              <a:lnSpc>
                <a:spcPct val="150000"/>
              </a:lnSpc>
            </a:pPr>
            <a:r>
              <a:rPr lang="en-US" sz="2400" dirty="0" smtClean="0">
                <a:solidFill>
                  <a:schemeClr val="bg1"/>
                </a:solidFill>
                <a:latin typeface="Arial Narrow" pitchFamily="34" charset="0"/>
              </a:rPr>
              <a:t>Step 9: A continuous sling suture is used to secure the facial and the lingual or palatal </a:t>
            </a:r>
            <a:r>
              <a:rPr lang="en-US" sz="2400" dirty="0" err="1" smtClean="0">
                <a:solidFill>
                  <a:schemeClr val="bg1"/>
                </a:solidFill>
                <a:latin typeface="Arial Narrow" pitchFamily="34" charset="0"/>
              </a:rPr>
              <a:t>flaps.The</a:t>
            </a:r>
            <a:r>
              <a:rPr lang="en-US" sz="2400" dirty="0" smtClean="0">
                <a:solidFill>
                  <a:schemeClr val="bg1"/>
                </a:solidFill>
                <a:latin typeface="Arial Narrow" pitchFamily="34" charset="0"/>
              </a:rPr>
              <a:t> area is covered with a periodontal pack.</a:t>
            </a:r>
            <a:endParaRPr lang="en-US" sz="2400" dirty="0">
              <a:solidFill>
                <a:schemeClr val="bg1"/>
              </a:solidFill>
              <a:latin typeface="Arial Narrow" pitchFamily="34" charset="0"/>
            </a:endParaRPr>
          </a:p>
        </p:txBody>
      </p:sp>
      <p:pic>
        <p:nvPicPr>
          <p:cNvPr id="3074" name="Picture 2"/>
          <p:cNvPicPr>
            <a:picLocks noChangeAspect="1" noChangeArrowheads="1"/>
          </p:cNvPicPr>
          <p:nvPr/>
        </p:nvPicPr>
        <p:blipFill>
          <a:blip r:embed="rId3"/>
          <a:srcRect/>
          <a:stretch>
            <a:fillRect/>
          </a:stretch>
        </p:blipFill>
        <p:spPr bwMode="auto">
          <a:xfrm>
            <a:off x="762000" y="4114800"/>
            <a:ext cx="4343400" cy="2370742"/>
          </a:xfrm>
          <a:prstGeom prst="rect">
            <a:avLst/>
          </a:prstGeom>
          <a:noFill/>
          <a:ln w="9525">
            <a:noFill/>
            <a:miter lim="800000"/>
            <a:headEnd/>
            <a:tailEnd/>
          </a:ln>
          <a:effectLst/>
        </p:spPr>
      </p:pic>
      <p:sp>
        <p:nvSpPr>
          <p:cNvPr id="5" name="Rectangle 4"/>
          <p:cNvSpPr/>
          <p:nvPr/>
        </p:nvSpPr>
        <p:spPr>
          <a:xfrm>
            <a:off x="5486400" y="4494074"/>
            <a:ext cx="2286000" cy="1938992"/>
          </a:xfrm>
          <a:prstGeom prst="rect">
            <a:avLst/>
          </a:prstGeom>
        </p:spPr>
        <p:txBody>
          <a:bodyPr wrap="square">
            <a:spAutoFit/>
          </a:bodyPr>
          <a:lstStyle/>
          <a:p>
            <a:pPr algn="just"/>
            <a:r>
              <a:rPr lang="en-US" sz="2000" b="1" dirty="0" smtClean="0">
                <a:solidFill>
                  <a:schemeClr val="bg1"/>
                </a:solidFill>
                <a:latin typeface="Arial Narrow" pitchFamily="34" charset="0"/>
              </a:rPr>
              <a:t>Diagram showing the location of two different areas where the internal bevel incision is made in an </a:t>
            </a:r>
            <a:r>
              <a:rPr lang="en-US" sz="2000" b="1" dirty="0" err="1" smtClean="0">
                <a:solidFill>
                  <a:schemeClr val="bg1"/>
                </a:solidFill>
                <a:latin typeface="Arial Narrow" pitchFamily="34" charset="0"/>
              </a:rPr>
              <a:t>undisplaced</a:t>
            </a:r>
            <a:r>
              <a:rPr lang="en-US" sz="2000" b="1" dirty="0" smtClean="0">
                <a:solidFill>
                  <a:schemeClr val="bg1"/>
                </a:solidFill>
                <a:latin typeface="Arial Narrow" pitchFamily="34" charset="0"/>
              </a:rPr>
              <a:t> flap </a:t>
            </a:r>
            <a:endParaRPr lang="en-US" sz="20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ctr">
              <a:buNone/>
            </a:pPr>
            <a:r>
              <a:rPr lang="en-US" sz="2800" b="1" dirty="0" smtClean="0">
                <a:solidFill>
                  <a:srgbClr val="FFC000"/>
                </a:solidFill>
                <a:latin typeface="Arial Narrow" pitchFamily="34" charset="0"/>
              </a:rPr>
              <a:t>APICALLY DISPLACED FLAP</a:t>
            </a:r>
            <a:r>
              <a:rPr lang="en-US" sz="2400" b="1" dirty="0" smtClean="0">
                <a:solidFill>
                  <a:srgbClr val="FFC000"/>
                </a:solidFill>
              </a:rPr>
              <a:t> </a:t>
            </a:r>
          </a:p>
          <a:p>
            <a:pPr algn="ctr">
              <a:buNone/>
            </a:pPr>
            <a:endParaRPr lang="en-US" sz="2400" b="1" dirty="0" smtClean="0">
              <a:solidFill>
                <a:srgbClr val="FFC000"/>
              </a:solidFill>
            </a:endParaRPr>
          </a:p>
          <a:p>
            <a:pPr algn="just">
              <a:lnSpc>
                <a:spcPct val="150000"/>
              </a:lnSpc>
            </a:pPr>
            <a:r>
              <a:rPr lang="en-US" sz="2400" dirty="0" smtClean="0">
                <a:solidFill>
                  <a:schemeClr val="bg1"/>
                </a:solidFill>
                <a:latin typeface="Arial Narrow" pitchFamily="34" charset="0"/>
              </a:rPr>
              <a:t>The apically displaced flap technique can be used for </a:t>
            </a:r>
          </a:p>
          <a:p>
            <a:pPr lvl="1" algn="just">
              <a:lnSpc>
                <a:spcPct val="150000"/>
              </a:lnSpc>
              <a:buNone/>
            </a:pPr>
            <a:r>
              <a:rPr lang="en-US" sz="2400" dirty="0" smtClean="0">
                <a:solidFill>
                  <a:schemeClr val="bg1"/>
                </a:solidFill>
                <a:latin typeface="Arial Narrow" pitchFamily="34" charset="0"/>
              </a:rPr>
              <a:t>(1) pocket eradication </a:t>
            </a:r>
          </a:p>
          <a:p>
            <a:pPr lvl="1" algn="just">
              <a:lnSpc>
                <a:spcPct val="150000"/>
              </a:lnSpc>
              <a:buNone/>
            </a:pPr>
            <a:r>
              <a:rPr lang="en-US" sz="2400" dirty="0" smtClean="0">
                <a:solidFill>
                  <a:schemeClr val="bg1"/>
                </a:solidFill>
                <a:latin typeface="Arial Narrow" pitchFamily="34" charset="0"/>
              </a:rPr>
              <a:t>(2) widening the zone of attached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a:t>
            </a:r>
          </a:p>
          <a:p>
            <a:pPr lvl="1" algn="just">
              <a:lnSpc>
                <a:spcPct val="150000"/>
              </a:lnSpc>
              <a:buNone/>
            </a:pPr>
            <a:endParaRPr lang="en-US" sz="2400" dirty="0" smtClean="0">
              <a:solidFill>
                <a:schemeClr val="bg1"/>
              </a:solidFill>
              <a:latin typeface="Arial Narrow" pitchFamily="34" charset="0"/>
            </a:endParaRPr>
          </a:p>
          <a:p>
            <a:pPr algn="just">
              <a:lnSpc>
                <a:spcPct val="150000"/>
              </a:lnSpc>
            </a:pPr>
            <a:r>
              <a:rPr lang="en-US" sz="2400" dirty="0" smtClean="0">
                <a:solidFill>
                  <a:schemeClr val="bg1"/>
                </a:solidFill>
                <a:latin typeface="Arial Narrow" pitchFamily="34" charset="0"/>
              </a:rPr>
              <a:t>Depending on the purpose, it can be :</a:t>
            </a:r>
          </a:p>
          <a:p>
            <a:pPr lvl="1" algn="just">
              <a:lnSpc>
                <a:spcPct val="150000"/>
              </a:lnSpc>
            </a:pPr>
            <a:r>
              <a:rPr lang="en-US" sz="2400" dirty="0" smtClean="0">
                <a:solidFill>
                  <a:schemeClr val="bg1"/>
                </a:solidFill>
                <a:latin typeface="Arial Narrow" pitchFamily="34" charset="0"/>
              </a:rPr>
              <a:t> </a:t>
            </a:r>
            <a:r>
              <a:rPr lang="en-US" sz="2400" b="1" dirty="0" smtClean="0">
                <a:solidFill>
                  <a:schemeClr val="bg1"/>
                </a:solidFill>
                <a:latin typeface="Arial Narrow" pitchFamily="34" charset="0"/>
              </a:rPr>
              <a:t>FULL-THICKNESS (MUCOPERIOSTEAL) FLAP </a:t>
            </a:r>
          </a:p>
          <a:p>
            <a:pPr lvl="1" algn="just">
              <a:lnSpc>
                <a:spcPct val="150000"/>
              </a:lnSpc>
            </a:pPr>
            <a:r>
              <a:rPr lang="en-US" sz="2400" b="1" dirty="0" smtClean="0">
                <a:solidFill>
                  <a:schemeClr val="bg1"/>
                </a:solidFill>
                <a:latin typeface="Arial Narrow" pitchFamily="34" charset="0"/>
              </a:rPr>
              <a:t> SPLIT-THICKNESS (MUCOSAL) FLAP</a:t>
            </a: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1: An internal bevel incision is made no more than about 1 mm from the crest of the </a:t>
            </a:r>
            <a:r>
              <a:rPr lang="en-US" sz="2400" dirty="0" err="1" smtClean="0">
                <a:solidFill>
                  <a:schemeClr val="bg1"/>
                </a:solidFill>
                <a:latin typeface="Arial Narrow" pitchFamily="34" charset="0"/>
              </a:rPr>
              <a:t>gingiva</a:t>
            </a:r>
            <a:r>
              <a:rPr lang="en-US" sz="2400" dirty="0" smtClean="0">
                <a:solidFill>
                  <a:schemeClr val="bg1"/>
                </a:solidFill>
                <a:latin typeface="Arial Narrow" pitchFamily="34" charset="0"/>
              </a:rPr>
              <a:t> and directed to the crest of the bone. The incision is made after the existing scalloping, and there is no need to mark the bottom of the pocket in the external gingival surface because the incision is unrelated to pocket depth.</a:t>
            </a:r>
          </a:p>
          <a:p>
            <a:pPr algn="just">
              <a:lnSpc>
                <a:spcPct val="150000"/>
              </a:lnSpc>
            </a:pPr>
            <a:r>
              <a:rPr lang="en-US" sz="2400" dirty="0" smtClean="0">
                <a:solidFill>
                  <a:schemeClr val="bg1"/>
                </a:solidFill>
                <a:latin typeface="Arial Narrow" pitchFamily="34" charset="0"/>
              </a:rPr>
              <a:t>Step 2: </a:t>
            </a:r>
            <a:r>
              <a:rPr lang="en-US" sz="2400" dirty="0" err="1" smtClean="0">
                <a:solidFill>
                  <a:schemeClr val="bg1"/>
                </a:solidFill>
                <a:latin typeface="Arial Narrow" pitchFamily="34" charset="0"/>
              </a:rPr>
              <a:t>Crevicular</a:t>
            </a:r>
            <a:r>
              <a:rPr lang="en-US" sz="2400" dirty="0" smtClean="0">
                <a:solidFill>
                  <a:schemeClr val="bg1"/>
                </a:solidFill>
                <a:latin typeface="Arial Narrow" pitchFamily="34" charset="0"/>
              </a:rPr>
              <a:t> incisions are made, followed by initial elevation of the flap; then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incisions are performed, and the wedge of tissue that contains the pocket wall is removed.</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free-education-powerpoint-templates-ppt-17.jpg"/>
          <p:cNvPicPr>
            <a:picLocks noChangeAspect="1"/>
          </p:cNvPicPr>
          <p:nvPr/>
        </p:nvPicPr>
        <p:blipFill>
          <a:blip r:embed="rId2"/>
          <a:stretch>
            <a:fillRect/>
          </a:stretch>
        </p:blipFill>
        <p:spPr>
          <a:xfrm>
            <a:off x="-76200" y="0"/>
            <a:ext cx="9217742"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Contents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Introduction</a:t>
            </a:r>
          </a:p>
          <a:p>
            <a:r>
              <a:rPr lang="en-US" dirty="0" smtClean="0"/>
              <a:t>Classification</a:t>
            </a:r>
          </a:p>
          <a:p>
            <a:r>
              <a:rPr lang="en-US" dirty="0" smtClean="0"/>
              <a:t>Incisions</a:t>
            </a:r>
          </a:p>
          <a:p>
            <a:r>
              <a:rPr lang="en-US" dirty="0" smtClean="0"/>
              <a:t>Flap techniques for pocket therapy</a:t>
            </a:r>
          </a:p>
          <a:p>
            <a:r>
              <a:rPr lang="en-US" dirty="0" smtClean="0"/>
              <a:t>Conclusion </a:t>
            </a:r>
          </a:p>
          <a:p>
            <a:r>
              <a:rPr lang="en-US" dirty="0" smtClean="0"/>
              <a:t>references</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737282057"/>
      </p:ext>
    </p:extLst>
  </p:cSld>
  <p:clrMapOvr>
    <a:masterClrMapping/>
  </p:clrMapOvr>
  <p:transition>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3: Vertical incisions are made extending beyond the </a:t>
            </a:r>
            <a:r>
              <a:rPr lang="en-US" sz="2400" dirty="0" err="1" smtClean="0">
                <a:solidFill>
                  <a:schemeClr val="bg1"/>
                </a:solidFill>
                <a:latin typeface="Arial Narrow" pitchFamily="34" charset="0"/>
              </a:rPr>
              <a:t>mucogingival</a:t>
            </a:r>
            <a:r>
              <a:rPr lang="en-US" sz="2400" dirty="0" smtClean="0">
                <a:solidFill>
                  <a:schemeClr val="bg1"/>
                </a:solidFill>
                <a:latin typeface="Arial Narrow" pitchFamily="34" charset="0"/>
              </a:rPr>
              <a:t> junction.  </a:t>
            </a:r>
          </a:p>
          <a:p>
            <a:pPr algn="just">
              <a:lnSpc>
                <a:spcPct val="150000"/>
              </a:lnSpc>
            </a:pPr>
            <a:r>
              <a:rPr lang="en-US" sz="2400" dirty="0" smtClean="0">
                <a:solidFill>
                  <a:schemeClr val="bg1"/>
                </a:solidFill>
                <a:latin typeface="Arial Narrow" pitchFamily="34" charset="0"/>
              </a:rPr>
              <a:t>Step 4: After removal of all granulation tissue, scaling and root </a:t>
            </a:r>
            <a:r>
              <a:rPr lang="en-US" sz="2400" dirty="0" err="1" smtClean="0">
                <a:solidFill>
                  <a:schemeClr val="bg1"/>
                </a:solidFill>
                <a:latin typeface="Arial Narrow" pitchFamily="34" charset="0"/>
              </a:rPr>
              <a:t>planing</a:t>
            </a:r>
            <a:r>
              <a:rPr lang="en-US" sz="2400" dirty="0" smtClean="0">
                <a:solidFill>
                  <a:schemeClr val="bg1"/>
                </a:solidFill>
                <a:latin typeface="Arial Narrow" pitchFamily="34" charset="0"/>
              </a:rPr>
              <a:t>, and osseous surgery if needed, the flap is displaced apically.</a:t>
            </a:r>
          </a:p>
          <a:p>
            <a:pPr algn="just">
              <a:lnSpc>
                <a:spcPct val="150000"/>
              </a:lnSpc>
            </a:pPr>
            <a:r>
              <a:rPr lang="en-US" sz="2400" dirty="0" smtClean="0">
                <a:solidFill>
                  <a:schemeClr val="bg1"/>
                </a:solidFill>
                <a:latin typeface="Arial Narrow" pitchFamily="34" charset="0"/>
              </a:rPr>
              <a:t>Step 5: If a full-thickness flap was performed, a sling suture is given. A partial-thickness flap is sutured to the </a:t>
            </a:r>
            <a:r>
              <a:rPr lang="en-US" sz="2400" dirty="0" err="1" smtClean="0">
                <a:solidFill>
                  <a:schemeClr val="bg1"/>
                </a:solidFill>
                <a:latin typeface="Arial Narrow" pitchFamily="34" charset="0"/>
              </a:rPr>
              <a:t>periosteum</a:t>
            </a:r>
            <a:r>
              <a:rPr lang="en-US" sz="2400" dirty="0" smtClean="0">
                <a:solidFill>
                  <a:schemeClr val="bg1"/>
                </a:solidFill>
                <a:latin typeface="Arial Narrow" pitchFamily="34" charset="0"/>
              </a:rPr>
              <a:t> using a direct loop suture or a combination of loop and anchor suture. Periodontal pack is given.</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381000" y="457200"/>
            <a:ext cx="8229600" cy="6019800"/>
          </a:xfrm>
        </p:spPr>
        <p:txBody>
          <a:bodyPr>
            <a:normAutofit fontScale="92500"/>
          </a:bodyPr>
          <a:lstStyle/>
          <a:p>
            <a:pPr algn="ctr">
              <a:lnSpc>
                <a:spcPct val="150000"/>
              </a:lnSpc>
              <a:buNone/>
            </a:pPr>
            <a:r>
              <a:rPr lang="en-US" sz="3000" b="1" dirty="0" smtClean="0">
                <a:solidFill>
                  <a:srgbClr val="FFC000"/>
                </a:solidFill>
                <a:latin typeface="Arial Narrow" pitchFamily="34" charset="0"/>
              </a:rPr>
              <a:t>PAPILLA PRESERVATION FLAP </a:t>
            </a:r>
          </a:p>
          <a:p>
            <a:pPr algn="just">
              <a:lnSpc>
                <a:spcPct val="150000"/>
              </a:lnSpc>
            </a:pPr>
            <a:r>
              <a:rPr lang="en-US" sz="2600" dirty="0" smtClean="0">
                <a:solidFill>
                  <a:schemeClr val="bg1"/>
                </a:solidFill>
                <a:latin typeface="Arial Narrow" pitchFamily="34" charset="0"/>
              </a:rPr>
              <a:t>The technique for employing a papilla preservation flap is as follows: </a:t>
            </a:r>
          </a:p>
          <a:p>
            <a:pPr algn="just">
              <a:lnSpc>
                <a:spcPct val="150000"/>
              </a:lnSpc>
            </a:pPr>
            <a:r>
              <a:rPr lang="en-US" sz="2600" dirty="0" smtClean="0">
                <a:solidFill>
                  <a:schemeClr val="bg1"/>
                </a:solidFill>
                <a:latin typeface="Arial Narrow" pitchFamily="34" charset="0"/>
              </a:rPr>
              <a:t>Step 1: A </a:t>
            </a:r>
            <a:r>
              <a:rPr lang="en-US" sz="2600" dirty="0" err="1" smtClean="0">
                <a:solidFill>
                  <a:schemeClr val="bg1"/>
                </a:solidFill>
                <a:latin typeface="Arial Narrow" pitchFamily="34" charset="0"/>
              </a:rPr>
              <a:t>crevicular</a:t>
            </a:r>
            <a:r>
              <a:rPr lang="en-US" sz="2600" dirty="0" smtClean="0">
                <a:solidFill>
                  <a:schemeClr val="bg1"/>
                </a:solidFill>
                <a:latin typeface="Arial Narrow" pitchFamily="34" charset="0"/>
              </a:rPr>
              <a:t> incision is made around each tooth with no incisions across the </a:t>
            </a:r>
            <a:r>
              <a:rPr lang="en-US" sz="2600" dirty="0" err="1" smtClean="0">
                <a:solidFill>
                  <a:schemeClr val="bg1"/>
                </a:solidFill>
                <a:latin typeface="Arial Narrow" pitchFamily="34" charset="0"/>
              </a:rPr>
              <a:t>interdental</a:t>
            </a:r>
            <a:r>
              <a:rPr lang="en-US" sz="2600" dirty="0" smtClean="0">
                <a:solidFill>
                  <a:schemeClr val="bg1"/>
                </a:solidFill>
                <a:latin typeface="Arial Narrow" pitchFamily="34" charset="0"/>
              </a:rPr>
              <a:t> papilla. </a:t>
            </a:r>
          </a:p>
          <a:p>
            <a:pPr algn="just">
              <a:lnSpc>
                <a:spcPct val="150000"/>
              </a:lnSpc>
            </a:pPr>
            <a:r>
              <a:rPr lang="en-US" sz="2600" dirty="0" smtClean="0">
                <a:solidFill>
                  <a:schemeClr val="bg1"/>
                </a:solidFill>
                <a:latin typeface="Arial Narrow" pitchFamily="34" charset="0"/>
              </a:rPr>
              <a:t>Step 2: The preserved papilla can be incorporated into the facial or lingual/palatal flap, the lingual or palatal incision consists of a </a:t>
            </a:r>
            <a:r>
              <a:rPr lang="en-US" sz="2600" dirty="0" err="1" smtClean="0">
                <a:solidFill>
                  <a:schemeClr val="bg1"/>
                </a:solidFill>
                <a:latin typeface="Arial Narrow" pitchFamily="34" charset="0"/>
              </a:rPr>
              <a:t>semilunar</a:t>
            </a:r>
            <a:r>
              <a:rPr lang="en-US" sz="2600" dirty="0" smtClean="0">
                <a:solidFill>
                  <a:schemeClr val="bg1"/>
                </a:solidFill>
                <a:latin typeface="Arial Narrow" pitchFamily="34" charset="0"/>
              </a:rPr>
              <a:t> incision across the </a:t>
            </a:r>
            <a:r>
              <a:rPr lang="en-US" sz="2600" dirty="0" err="1" smtClean="0">
                <a:solidFill>
                  <a:schemeClr val="bg1"/>
                </a:solidFill>
                <a:latin typeface="Arial Narrow" pitchFamily="34" charset="0"/>
              </a:rPr>
              <a:t>interdental</a:t>
            </a:r>
            <a:r>
              <a:rPr lang="en-US" sz="2600" dirty="0" smtClean="0">
                <a:solidFill>
                  <a:schemeClr val="bg1"/>
                </a:solidFill>
                <a:latin typeface="Arial Narrow" pitchFamily="34" charset="0"/>
              </a:rPr>
              <a:t> papilla in its palatal or lingual aspect; this incision dips apically from the line angles of the tooth so that the papillary incision is at least 5 mm from the crest of the papilla. </a:t>
            </a:r>
          </a:p>
        </p:txBody>
      </p:sp>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r>
              <a:rPr lang="en-US" sz="2400" dirty="0" smtClean="0">
                <a:solidFill>
                  <a:schemeClr val="bg1"/>
                </a:solidFill>
                <a:latin typeface="Arial Narrow" pitchFamily="34" charset="0"/>
              </a:rPr>
              <a:t>Step 3: An </a:t>
            </a:r>
            <a:r>
              <a:rPr lang="en-US" sz="2400" dirty="0" err="1" smtClean="0">
                <a:solidFill>
                  <a:schemeClr val="bg1"/>
                </a:solidFill>
                <a:latin typeface="Arial Narrow" pitchFamily="34" charset="0"/>
              </a:rPr>
              <a:t>Orban</a:t>
            </a:r>
            <a:r>
              <a:rPr lang="en-US" sz="2400" dirty="0" smtClean="0">
                <a:solidFill>
                  <a:schemeClr val="bg1"/>
                </a:solidFill>
                <a:latin typeface="Arial Narrow" pitchFamily="34" charset="0"/>
              </a:rPr>
              <a:t> knife is then introduced into this incision to sever half to two-thirds the base of the </a:t>
            </a:r>
            <a:r>
              <a:rPr lang="en-US" sz="2400" dirty="0" err="1" smtClean="0">
                <a:solidFill>
                  <a:schemeClr val="bg1"/>
                </a:solidFill>
                <a:latin typeface="Arial Narrow" pitchFamily="34" charset="0"/>
              </a:rPr>
              <a:t>interdental</a:t>
            </a:r>
            <a:r>
              <a:rPr lang="en-US" sz="2400" dirty="0" smtClean="0">
                <a:solidFill>
                  <a:schemeClr val="bg1"/>
                </a:solidFill>
                <a:latin typeface="Arial Narrow" pitchFamily="34" charset="0"/>
              </a:rPr>
              <a:t> papilla. The papilla is then dissected from the lingual or palatal aspect and elevated intact with the facial flap. </a:t>
            </a:r>
          </a:p>
          <a:p>
            <a:pPr algn="just">
              <a:lnSpc>
                <a:spcPct val="150000"/>
              </a:lnSpc>
            </a:pPr>
            <a:r>
              <a:rPr lang="en-US" sz="2400" dirty="0" smtClean="0">
                <a:solidFill>
                  <a:schemeClr val="bg1"/>
                </a:solidFill>
                <a:latin typeface="Arial Narrow" pitchFamily="34" charset="0"/>
              </a:rPr>
              <a:t>Step 4: The flap is reflected without thinning the tissue.</a:t>
            </a:r>
          </a:p>
          <a:p>
            <a:pPr algn="just">
              <a:lnSpc>
                <a:spcPct val="150000"/>
              </a:lnSpc>
            </a:pP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6146" name="Picture 2"/>
          <p:cNvPicPr>
            <a:picLocks noChangeAspect="1" noChangeArrowheads="1"/>
          </p:cNvPicPr>
          <p:nvPr/>
        </p:nvPicPr>
        <p:blipFill>
          <a:blip r:embed="rId3"/>
          <a:srcRect/>
          <a:stretch>
            <a:fillRect/>
          </a:stretch>
        </p:blipFill>
        <p:spPr bwMode="auto">
          <a:xfrm>
            <a:off x="1600200" y="1066800"/>
            <a:ext cx="5791200" cy="3599503"/>
          </a:xfrm>
          <a:prstGeom prst="rect">
            <a:avLst/>
          </a:prstGeom>
          <a:noFill/>
          <a:ln w="9525">
            <a:noFill/>
            <a:miter lim="800000"/>
            <a:headEnd/>
            <a:tailEnd/>
          </a:ln>
          <a:effectLst/>
        </p:spPr>
      </p:pic>
      <p:sp>
        <p:nvSpPr>
          <p:cNvPr id="5" name="TextBox 4"/>
          <p:cNvSpPr txBox="1"/>
          <p:nvPr/>
        </p:nvSpPr>
        <p:spPr>
          <a:xfrm>
            <a:off x="2133600" y="4800600"/>
            <a:ext cx="4800600" cy="461665"/>
          </a:xfrm>
          <a:prstGeom prst="rect">
            <a:avLst/>
          </a:prstGeom>
          <a:noFill/>
        </p:spPr>
        <p:txBody>
          <a:bodyPr wrap="square" rtlCol="0">
            <a:spAutoFit/>
          </a:bodyPr>
          <a:lstStyle/>
          <a:p>
            <a:pPr algn="ctr"/>
            <a:r>
              <a:rPr lang="en-US" sz="2400" b="1" dirty="0" smtClean="0">
                <a:solidFill>
                  <a:schemeClr val="bg1"/>
                </a:solidFill>
                <a:latin typeface="Arial Narrow" pitchFamily="34" charset="0"/>
              </a:rPr>
              <a:t>Papilla preservation flap</a:t>
            </a:r>
            <a:endParaRPr lang="en-US" sz="24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Summary </a:t>
            </a:r>
            <a:r>
              <a:rPr lang="en-US" dirty="0" smtClean="0"/>
              <a:t> </a:t>
            </a:r>
            <a:endParaRPr lang="en-US" dirty="0"/>
          </a:p>
        </p:txBody>
      </p:sp>
      <p:sp>
        <p:nvSpPr>
          <p:cNvPr id="3" name="Content Placeholder 2"/>
          <p:cNvSpPr>
            <a:spLocks noGrp="1"/>
          </p:cNvSpPr>
          <p:nvPr>
            <p:ph idx="1"/>
          </p:nvPr>
        </p:nvSpPr>
        <p:spPr/>
        <p:txBody>
          <a:bodyPr/>
          <a:lstStyle/>
          <a:p>
            <a:pPr algn="just">
              <a:lnSpc>
                <a:spcPct val="150000"/>
              </a:lnSpc>
            </a:pPr>
            <a:r>
              <a:rPr lang="en-US" dirty="0" smtClean="0">
                <a:solidFill>
                  <a:schemeClr val="bg1"/>
                </a:solidFill>
              </a:rPr>
              <a:t>Various surgical procedures are being done as treatment of periodontitis. Initial step of any surgery being done is incision and its very crucial to reflect a proper flap as required according to the </a:t>
            </a:r>
            <a:r>
              <a:rPr lang="en-US" dirty="0" err="1" smtClean="0">
                <a:solidFill>
                  <a:schemeClr val="bg1"/>
                </a:solidFill>
              </a:rPr>
              <a:t>adviced</a:t>
            </a:r>
            <a:r>
              <a:rPr lang="en-US" dirty="0" smtClean="0">
                <a:solidFill>
                  <a:schemeClr val="bg1"/>
                </a:solidFill>
              </a:rPr>
              <a:t> procedure. All incisions have its advantages and disadvantages. Proper knowledge and skill of a clinician is required for successful treatment.</a:t>
            </a:r>
            <a:endParaRPr lang="en-US" dirty="0">
              <a:solidFill>
                <a:schemeClr val="bg1"/>
              </a:solidFill>
            </a:endParaRPr>
          </a:p>
        </p:txBody>
      </p:sp>
    </p:spTree>
    <p:extLst>
      <p:ext uri="{BB962C8B-B14F-4D97-AF65-F5344CB8AC3E}">
        <p14:creationId xmlns:p14="http://schemas.microsoft.com/office/powerpoint/2010/main" val="3136176561"/>
      </p:ext>
    </p:extLst>
  </p:cSld>
  <p:clrMapOvr>
    <a:masterClrMapping/>
  </p:clrMapOvr>
  <p:transition>
    <p:cover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References </a:t>
            </a:r>
            <a:endParaRPr lang="en-US" dirty="0">
              <a:solidFill>
                <a:schemeClr val="bg1"/>
              </a:solidFill>
            </a:endParaRPr>
          </a:p>
        </p:txBody>
      </p:sp>
      <p:sp>
        <p:nvSpPr>
          <p:cNvPr id="3" name="Content Placeholder 2"/>
          <p:cNvSpPr>
            <a:spLocks noGrp="1"/>
          </p:cNvSpPr>
          <p:nvPr>
            <p:ph idx="1"/>
          </p:nvPr>
        </p:nvSpPr>
        <p:spPr>
          <a:xfrm>
            <a:off x="304801" y="1935480"/>
            <a:ext cx="8534400" cy="4389120"/>
          </a:xfrm>
        </p:spPr>
        <p:txBody>
          <a:bodyPr/>
          <a:lstStyle/>
          <a:p>
            <a:pPr algn="just"/>
            <a:r>
              <a:rPr lang="en-US" dirty="0">
                <a:solidFill>
                  <a:schemeClr val="bg1"/>
                </a:solidFill>
              </a:rPr>
              <a:t>Newman MG, Takei HH, </a:t>
            </a:r>
            <a:r>
              <a:rPr lang="en-US" dirty="0" err="1">
                <a:solidFill>
                  <a:schemeClr val="bg1"/>
                </a:solidFill>
              </a:rPr>
              <a:t>Klokkevold</a:t>
            </a:r>
            <a:r>
              <a:rPr lang="en-US" dirty="0">
                <a:solidFill>
                  <a:schemeClr val="bg1"/>
                </a:solidFill>
              </a:rPr>
              <a:t> PR, Carranza FA. Carranza’s clinical       periodontology, 10th ed. Saunders Elsevier; 2007</a:t>
            </a:r>
            <a:r>
              <a:rPr lang="en-US" dirty="0" smtClean="0">
                <a:solidFill>
                  <a:schemeClr val="bg1"/>
                </a:solidFill>
              </a:rPr>
              <a:t>.</a:t>
            </a:r>
          </a:p>
          <a:p>
            <a:r>
              <a:rPr lang="en-US" dirty="0" err="1">
                <a:solidFill>
                  <a:schemeClr val="bg1"/>
                </a:solidFill>
              </a:rPr>
              <a:t>Lindhe</a:t>
            </a:r>
            <a:r>
              <a:rPr lang="en-US" dirty="0">
                <a:solidFill>
                  <a:schemeClr val="bg1"/>
                </a:solidFill>
              </a:rPr>
              <a:t> J, Lang NP and </a:t>
            </a:r>
            <a:r>
              <a:rPr lang="en-US" dirty="0" err="1">
                <a:solidFill>
                  <a:schemeClr val="bg1"/>
                </a:solidFill>
              </a:rPr>
              <a:t>Karring</a:t>
            </a:r>
            <a:r>
              <a:rPr lang="en-US" dirty="0">
                <a:solidFill>
                  <a:schemeClr val="bg1"/>
                </a:solidFill>
              </a:rPr>
              <a:t> T. Clinical Periodontology and Implant Dentistry. 6th ed. Oxford (UK): Blackwell Publishing Ltd.; 2015.</a:t>
            </a:r>
          </a:p>
        </p:txBody>
      </p:sp>
    </p:spTree>
    <p:extLst>
      <p:ext uri="{BB962C8B-B14F-4D97-AF65-F5344CB8AC3E}">
        <p14:creationId xmlns:p14="http://schemas.microsoft.com/office/powerpoint/2010/main" val="2525732177"/>
      </p:ext>
    </p:extLst>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Autofit/>
          </a:bodyPr>
          <a:lstStyle/>
          <a:p>
            <a:pPr algn="just">
              <a:lnSpc>
                <a:spcPct val="150000"/>
              </a:lnSpc>
            </a:pPr>
            <a:r>
              <a:rPr lang="en-US" sz="2800" dirty="0" smtClean="0">
                <a:solidFill>
                  <a:schemeClr val="bg1"/>
                </a:solidFill>
                <a:latin typeface="Arial Narrow" pitchFamily="34" charset="0"/>
              </a:rPr>
              <a:t>A  periodontal flap is a section of </a:t>
            </a:r>
            <a:r>
              <a:rPr lang="en-US" sz="2800" dirty="0" err="1" smtClean="0">
                <a:solidFill>
                  <a:schemeClr val="bg1"/>
                </a:solidFill>
                <a:latin typeface="Arial Narrow" pitchFamily="34" charset="0"/>
              </a:rPr>
              <a:t>gingiva</a:t>
            </a:r>
            <a:r>
              <a:rPr lang="en-US" sz="2800" dirty="0" smtClean="0">
                <a:solidFill>
                  <a:schemeClr val="bg1"/>
                </a:solidFill>
                <a:latin typeface="Arial Narrow" pitchFamily="34" charset="0"/>
              </a:rPr>
              <a:t> and/or mucosa surgically separated  from the underlying tissues to provide visibility of and access to the bone and root surface.</a:t>
            </a:r>
          </a:p>
          <a:p>
            <a:pPr algn="just">
              <a:lnSpc>
                <a:spcPct val="150000"/>
              </a:lnSpc>
            </a:pPr>
            <a:endParaRPr lang="en-US" sz="2800" dirty="0" smtClean="0">
              <a:solidFill>
                <a:schemeClr val="bg1"/>
              </a:solidFill>
              <a:latin typeface="Arial Narrow" pitchFamily="34" charset="0"/>
            </a:endParaRPr>
          </a:p>
          <a:p>
            <a:pPr algn="just">
              <a:lnSpc>
                <a:spcPct val="150000"/>
              </a:lnSpc>
            </a:pPr>
            <a:r>
              <a:rPr lang="en-US" sz="2800" dirty="0" smtClean="0">
                <a:solidFill>
                  <a:schemeClr val="bg1"/>
                </a:solidFill>
                <a:latin typeface="Arial Narrow" pitchFamily="34" charset="0"/>
              </a:rPr>
              <a:t>Periodontal flaps can be classified based on the following:</a:t>
            </a:r>
          </a:p>
          <a:p>
            <a:pPr lvl="1" algn="just">
              <a:lnSpc>
                <a:spcPct val="150000"/>
              </a:lnSpc>
              <a:buNone/>
            </a:pPr>
            <a:r>
              <a:rPr lang="en-US" dirty="0" smtClean="0">
                <a:solidFill>
                  <a:schemeClr val="bg1"/>
                </a:solidFill>
                <a:latin typeface="Arial Narrow" pitchFamily="34" charset="0"/>
              </a:rPr>
              <a:t>I. Bone exposure after flap reflection.</a:t>
            </a:r>
          </a:p>
          <a:p>
            <a:pPr lvl="1" algn="just">
              <a:lnSpc>
                <a:spcPct val="150000"/>
              </a:lnSpc>
              <a:buNone/>
            </a:pPr>
            <a:r>
              <a:rPr lang="en-US" dirty="0" smtClean="0">
                <a:solidFill>
                  <a:schemeClr val="bg1"/>
                </a:solidFill>
                <a:latin typeface="Arial Narrow" pitchFamily="34" charset="0"/>
              </a:rPr>
              <a:t>II. Placement of flap after surgery.</a:t>
            </a:r>
          </a:p>
          <a:p>
            <a:pPr lvl="1" algn="just">
              <a:lnSpc>
                <a:spcPct val="150000"/>
              </a:lnSpc>
              <a:buNone/>
            </a:pPr>
            <a:r>
              <a:rPr lang="en-US" dirty="0" smtClean="0">
                <a:solidFill>
                  <a:schemeClr val="bg1"/>
                </a:solidFill>
                <a:latin typeface="Arial Narrow" pitchFamily="34" charset="0"/>
              </a:rPr>
              <a:t>III. Management of the papilla. </a:t>
            </a:r>
            <a:endParaRPr lang="en-US"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381000" y="381000"/>
            <a:ext cx="8382000" cy="6172199"/>
          </a:xfrm>
        </p:spPr>
        <p:txBody>
          <a:bodyPr>
            <a:normAutofit fontScale="92500"/>
          </a:bodyPr>
          <a:lstStyle/>
          <a:p>
            <a:pPr algn="just">
              <a:lnSpc>
                <a:spcPct val="150000"/>
              </a:lnSpc>
              <a:buNone/>
            </a:pPr>
            <a:r>
              <a:rPr lang="en-US" sz="2400" b="1" dirty="0" smtClean="0">
                <a:solidFill>
                  <a:srgbClr val="FFC000"/>
                </a:solidFill>
                <a:latin typeface="Arial Narrow" pitchFamily="34" charset="0"/>
              </a:rPr>
              <a:t>I. BASED ON BONE EXPOSURE AFTER REFLECTION</a:t>
            </a:r>
            <a:r>
              <a:rPr lang="en-US" sz="2400" b="1" dirty="0" smtClean="0">
                <a:latin typeface="Arial Narrow" pitchFamily="34" charset="0"/>
              </a:rPr>
              <a:t>: </a:t>
            </a:r>
          </a:p>
          <a:p>
            <a:pPr marL="514350" indent="-514350" algn="just">
              <a:lnSpc>
                <a:spcPct val="150000"/>
              </a:lnSpc>
              <a:buNone/>
            </a:pPr>
            <a:r>
              <a:rPr lang="en-US" sz="2400" b="1" dirty="0" smtClean="0">
                <a:solidFill>
                  <a:srgbClr val="FFC000"/>
                </a:solidFill>
                <a:latin typeface="Arial Narrow" pitchFamily="34" charset="0"/>
              </a:rPr>
              <a:t>A. Full thickness flaps : </a:t>
            </a:r>
            <a:r>
              <a:rPr lang="en-US" sz="2400" b="1" dirty="0" smtClean="0">
                <a:solidFill>
                  <a:schemeClr val="bg1"/>
                </a:solidFill>
                <a:latin typeface="Arial Narrow" pitchFamily="34" charset="0"/>
              </a:rPr>
              <a:t>also known as </a:t>
            </a:r>
            <a:r>
              <a:rPr lang="en-US" sz="2400" b="1" dirty="0" err="1" smtClean="0">
                <a:solidFill>
                  <a:schemeClr val="bg1"/>
                </a:solidFill>
                <a:latin typeface="Arial Narrow" pitchFamily="34" charset="0"/>
              </a:rPr>
              <a:t>mucoperiosteal</a:t>
            </a:r>
            <a:r>
              <a:rPr lang="en-US" sz="2400" b="1" dirty="0" smtClean="0">
                <a:solidFill>
                  <a:schemeClr val="bg1"/>
                </a:solidFill>
                <a:latin typeface="Arial Narrow" pitchFamily="34" charset="0"/>
              </a:rPr>
              <a:t> flap.</a:t>
            </a:r>
          </a:p>
          <a:p>
            <a:pPr lvl="1" algn="just">
              <a:lnSpc>
                <a:spcPct val="150000"/>
              </a:lnSpc>
            </a:pPr>
            <a:r>
              <a:rPr lang="en-US" sz="2400" b="1" dirty="0" smtClean="0">
                <a:solidFill>
                  <a:schemeClr val="bg1"/>
                </a:solidFill>
                <a:latin typeface="Arial Narrow" pitchFamily="34" charset="0"/>
              </a:rPr>
              <a:t>All the soft tissue including </a:t>
            </a:r>
            <a:r>
              <a:rPr lang="en-US" sz="2400" b="1" dirty="0" err="1" smtClean="0">
                <a:solidFill>
                  <a:schemeClr val="bg1"/>
                </a:solidFill>
                <a:latin typeface="Arial Narrow" pitchFamily="34" charset="0"/>
              </a:rPr>
              <a:t>periosteum</a:t>
            </a:r>
            <a:r>
              <a:rPr lang="en-US" sz="2400" b="1" dirty="0" smtClean="0">
                <a:solidFill>
                  <a:schemeClr val="bg1"/>
                </a:solidFill>
                <a:latin typeface="Arial Narrow" pitchFamily="34" charset="0"/>
              </a:rPr>
              <a:t> is reflected to expose underlying bone.</a:t>
            </a:r>
          </a:p>
          <a:p>
            <a:pPr lvl="1" algn="just">
              <a:lnSpc>
                <a:spcPct val="150000"/>
              </a:lnSpc>
            </a:pPr>
            <a:r>
              <a:rPr lang="en-US" sz="2400" b="1" dirty="0" smtClean="0">
                <a:solidFill>
                  <a:schemeClr val="bg1"/>
                </a:solidFill>
                <a:latin typeface="Arial Narrow" pitchFamily="34" charset="0"/>
              </a:rPr>
              <a:t>Indicated when </a:t>
            </a:r>
            <a:r>
              <a:rPr lang="en-US" sz="2400" b="1" dirty="0" err="1" smtClean="0">
                <a:solidFill>
                  <a:schemeClr val="bg1"/>
                </a:solidFill>
                <a:latin typeface="Arial Narrow" pitchFamily="34" charset="0"/>
              </a:rPr>
              <a:t>resective</a:t>
            </a:r>
            <a:r>
              <a:rPr lang="en-US" sz="2400" b="1" dirty="0" smtClean="0">
                <a:solidFill>
                  <a:schemeClr val="bg1"/>
                </a:solidFill>
                <a:latin typeface="Arial Narrow" pitchFamily="34" charset="0"/>
              </a:rPr>
              <a:t> osseous surgery is </a:t>
            </a:r>
            <a:r>
              <a:rPr lang="en-US" sz="2400" b="1" dirty="0" err="1" smtClean="0">
                <a:solidFill>
                  <a:schemeClr val="bg1"/>
                </a:solidFill>
                <a:latin typeface="Arial Narrow" pitchFamily="34" charset="0"/>
              </a:rPr>
              <a:t>comtemplated</a:t>
            </a:r>
            <a:r>
              <a:rPr lang="en-US" sz="2400" b="1" dirty="0" smtClean="0">
                <a:solidFill>
                  <a:schemeClr val="bg1"/>
                </a:solidFill>
                <a:latin typeface="Arial Narrow" pitchFamily="34" charset="0"/>
              </a:rPr>
              <a:t>.</a:t>
            </a:r>
          </a:p>
          <a:p>
            <a:pPr marL="514350" indent="-514350" algn="just">
              <a:lnSpc>
                <a:spcPct val="150000"/>
              </a:lnSpc>
              <a:buNone/>
            </a:pPr>
            <a:r>
              <a:rPr lang="en-US" sz="2400" b="1" dirty="0" smtClean="0">
                <a:solidFill>
                  <a:srgbClr val="FFC000"/>
                </a:solidFill>
                <a:latin typeface="Arial Narrow" pitchFamily="34" charset="0"/>
              </a:rPr>
              <a:t>B. Partial thickness flaps : </a:t>
            </a:r>
            <a:r>
              <a:rPr lang="en-US" sz="2400" b="1" dirty="0" smtClean="0">
                <a:solidFill>
                  <a:schemeClr val="bg1"/>
                </a:solidFill>
                <a:latin typeface="Arial Narrow" pitchFamily="34" charset="0"/>
              </a:rPr>
              <a:t>also called as split thickness flap.</a:t>
            </a:r>
          </a:p>
          <a:p>
            <a:pPr lvl="1" algn="just">
              <a:lnSpc>
                <a:spcPct val="150000"/>
              </a:lnSpc>
            </a:pPr>
            <a:r>
              <a:rPr lang="en-US" sz="2400" b="1" dirty="0" smtClean="0">
                <a:solidFill>
                  <a:schemeClr val="bg1"/>
                </a:solidFill>
                <a:latin typeface="Arial Narrow" pitchFamily="34" charset="0"/>
              </a:rPr>
              <a:t>Includes epithelium and  a underlying layer of connective tissue.</a:t>
            </a:r>
          </a:p>
          <a:p>
            <a:pPr lvl="1" algn="just">
              <a:lnSpc>
                <a:spcPct val="150000"/>
              </a:lnSpc>
            </a:pPr>
            <a:r>
              <a:rPr lang="en-US" sz="2400" b="1" dirty="0" smtClean="0">
                <a:solidFill>
                  <a:schemeClr val="bg1"/>
                </a:solidFill>
                <a:latin typeface="Arial Narrow" pitchFamily="34" charset="0"/>
              </a:rPr>
              <a:t>Bone remains covered by a layer of connective tissue including </a:t>
            </a:r>
            <a:r>
              <a:rPr lang="en-US" sz="2400" b="1" dirty="0" err="1" smtClean="0">
                <a:solidFill>
                  <a:schemeClr val="bg1"/>
                </a:solidFill>
                <a:latin typeface="Arial Narrow" pitchFamily="34" charset="0"/>
              </a:rPr>
              <a:t>periosteum</a:t>
            </a:r>
            <a:r>
              <a:rPr lang="en-US" sz="2400" b="1" dirty="0" smtClean="0">
                <a:solidFill>
                  <a:schemeClr val="bg1"/>
                </a:solidFill>
                <a:latin typeface="Arial Narrow" pitchFamily="34" charset="0"/>
              </a:rPr>
              <a:t>.</a:t>
            </a:r>
          </a:p>
          <a:p>
            <a:pPr lvl="1" algn="just">
              <a:lnSpc>
                <a:spcPct val="150000"/>
              </a:lnSpc>
            </a:pPr>
            <a:r>
              <a:rPr lang="en-US" sz="2400" b="1" dirty="0" smtClean="0">
                <a:solidFill>
                  <a:schemeClr val="bg1"/>
                </a:solidFill>
                <a:latin typeface="Arial Narrow" pitchFamily="34" charset="0"/>
              </a:rPr>
              <a:t>Indicated when bone exposure is not required or flap is to be </a:t>
            </a:r>
            <a:r>
              <a:rPr lang="en-US" sz="2400" b="1" dirty="0" err="1" smtClean="0">
                <a:solidFill>
                  <a:schemeClr val="bg1"/>
                </a:solidFill>
                <a:latin typeface="Arial Narrow" pitchFamily="34" charset="0"/>
              </a:rPr>
              <a:t>ositioned</a:t>
            </a:r>
            <a:r>
              <a:rPr lang="en-US" sz="2400" b="1" dirty="0" smtClean="0">
                <a:solidFill>
                  <a:schemeClr val="bg1"/>
                </a:solidFill>
                <a:latin typeface="Arial Narrow" pitchFamily="34" charset="0"/>
              </a:rPr>
              <a:t> apically.</a:t>
            </a:r>
            <a:endParaRPr lang="en-US" sz="2400" b="1" dirty="0">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pPr>
            <a:endParaRPr lang="en-US" sz="2400" dirty="0">
              <a:solidFill>
                <a:schemeClr val="bg1"/>
              </a:solidFill>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1066800" y="838200"/>
            <a:ext cx="6991350" cy="3267075"/>
          </a:xfrm>
          <a:prstGeom prst="rect">
            <a:avLst/>
          </a:prstGeom>
          <a:noFill/>
          <a:ln w="9525">
            <a:noFill/>
            <a:miter lim="800000"/>
            <a:headEnd/>
            <a:tailEnd/>
          </a:ln>
          <a:effectLst/>
        </p:spPr>
      </p:pic>
      <p:sp>
        <p:nvSpPr>
          <p:cNvPr id="5" name="TextBox 4"/>
          <p:cNvSpPr txBox="1"/>
          <p:nvPr/>
        </p:nvSpPr>
        <p:spPr>
          <a:xfrm>
            <a:off x="1066800" y="4191000"/>
            <a:ext cx="7162800" cy="461665"/>
          </a:xfrm>
          <a:prstGeom prst="rect">
            <a:avLst/>
          </a:prstGeom>
          <a:noFill/>
        </p:spPr>
        <p:txBody>
          <a:bodyPr wrap="square" rtlCol="0">
            <a:spAutoFit/>
          </a:bodyPr>
          <a:lstStyle/>
          <a:p>
            <a:r>
              <a:rPr lang="en-US" sz="2400" b="1" dirty="0" smtClean="0">
                <a:solidFill>
                  <a:schemeClr val="bg1"/>
                </a:solidFill>
                <a:latin typeface="Arial Narrow" pitchFamily="34" charset="0"/>
              </a:rPr>
              <a:t>    Full thickness flap                       Partial thickness flap</a:t>
            </a:r>
            <a:endParaRPr lang="en-US" sz="24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endParaRPr lang="en-US" sz="2400" b="1" dirty="0" smtClean="0">
              <a:solidFill>
                <a:srgbClr val="FFC000"/>
              </a:solidFill>
              <a:latin typeface="Arial Narrow" pitchFamily="34" charset="0"/>
            </a:endParaRPr>
          </a:p>
          <a:p>
            <a:pPr algn="just">
              <a:lnSpc>
                <a:spcPct val="150000"/>
              </a:lnSpc>
              <a:buNone/>
            </a:pPr>
            <a:r>
              <a:rPr lang="en-US" sz="2400" b="1" dirty="0" smtClean="0">
                <a:solidFill>
                  <a:srgbClr val="FFC000"/>
                </a:solidFill>
                <a:latin typeface="Arial Narrow" pitchFamily="34" charset="0"/>
              </a:rPr>
              <a:t>II. BASED ON FLAP PLACEMENT AFTER SURGERY:</a:t>
            </a:r>
          </a:p>
          <a:p>
            <a:pPr algn="just">
              <a:lnSpc>
                <a:spcPct val="150000"/>
              </a:lnSpc>
              <a:buNone/>
            </a:pPr>
            <a:endParaRPr lang="en-US" sz="2400" b="1" dirty="0" smtClean="0">
              <a:solidFill>
                <a:srgbClr val="FFC000"/>
              </a:solidFill>
              <a:latin typeface="Arial Narrow" pitchFamily="34" charset="0"/>
            </a:endParaRPr>
          </a:p>
          <a:p>
            <a:pPr marL="514350" indent="-514350" algn="just">
              <a:lnSpc>
                <a:spcPct val="150000"/>
              </a:lnSpc>
              <a:buAutoNum type="alphaUcPeriod"/>
            </a:pPr>
            <a:r>
              <a:rPr lang="en-US" sz="2400" b="1" dirty="0" err="1" smtClean="0">
                <a:solidFill>
                  <a:srgbClr val="FFC000"/>
                </a:solidFill>
                <a:latin typeface="Arial Narrow" pitchFamily="34" charset="0"/>
              </a:rPr>
              <a:t>Nondisplaced</a:t>
            </a:r>
            <a:r>
              <a:rPr lang="en-US" sz="2400" b="1" dirty="0" smtClean="0">
                <a:solidFill>
                  <a:srgbClr val="FFC000"/>
                </a:solidFill>
                <a:latin typeface="Arial Narrow" pitchFamily="34" charset="0"/>
              </a:rPr>
              <a:t> flaps: </a:t>
            </a:r>
            <a:r>
              <a:rPr lang="en-US" sz="2400" dirty="0" smtClean="0">
                <a:solidFill>
                  <a:schemeClr val="bg1"/>
                </a:solidFill>
                <a:latin typeface="Arial Narrow" pitchFamily="34" charset="0"/>
              </a:rPr>
              <a:t>when flap is returned and sutured in its original position.</a:t>
            </a:r>
          </a:p>
          <a:p>
            <a:pPr marL="514350" indent="-514350" algn="just">
              <a:lnSpc>
                <a:spcPct val="150000"/>
              </a:lnSpc>
              <a:buAutoNum type="alphaUcPeriod"/>
            </a:pPr>
            <a:r>
              <a:rPr lang="en-US" sz="2400" b="1" dirty="0" smtClean="0">
                <a:solidFill>
                  <a:srgbClr val="FFC000"/>
                </a:solidFill>
                <a:latin typeface="Arial Narrow" pitchFamily="34" charset="0"/>
              </a:rPr>
              <a:t>Displaced flaps: </a:t>
            </a:r>
            <a:r>
              <a:rPr lang="en-US" sz="2400" dirty="0" smtClean="0">
                <a:solidFill>
                  <a:schemeClr val="bg1"/>
                </a:solidFill>
                <a:latin typeface="Arial Narrow" pitchFamily="34" charset="0"/>
              </a:rPr>
              <a:t>which are placed apically, </a:t>
            </a:r>
            <a:r>
              <a:rPr lang="en-US" sz="2400" dirty="0" err="1" smtClean="0">
                <a:solidFill>
                  <a:schemeClr val="bg1"/>
                </a:solidFill>
                <a:latin typeface="Arial Narrow" pitchFamily="34" charset="0"/>
              </a:rPr>
              <a:t>coronally</a:t>
            </a:r>
            <a:r>
              <a:rPr lang="en-US" sz="2400" dirty="0" smtClean="0">
                <a:solidFill>
                  <a:schemeClr val="bg1"/>
                </a:solidFill>
                <a:latin typeface="Arial Narrow" pitchFamily="34" charset="0"/>
              </a:rPr>
              <a:t> or laterally to their original position.</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3" name="Content Placeholder 2"/>
          <p:cNvSpPr>
            <a:spLocks noGrp="1"/>
          </p:cNvSpPr>
          <p:nvPr>
            <p:ph idx="1"/>
          </p:nvPr>
        </p:nvSpPr>
        <p:spPr>
          <a:xfrm>
            <a:off x="457200" y="579437"/>
            <a:ext cx="8229600" cy="5592763"/>
          </a:xfrm>
        </p:spPr>
        <p:txBody>
          <a:bodyPr>
            <a:normAutofit/>
          </a:bodyPr>
          <a:lstStyle/>
          <a:p>
            <a:pPr algn="just">
              <a:lnSpc>
                <a:spcPct val="150000"/>
              </a:lnSpc>
              <a:buNone/>
            </a:pPr>
            <a:r>
              <a:rPr lang="en-US" sz="2400" b="1" dirty="0" smtClean="0">
                <a:solidFill>
                  <a:srgbClr val="FFC000"/>
                </a:solidFill>
                <a:latin typeface="Arial Narrow" pitchFamily="34" charset="0"/>
              </a:rPr>
              <a:t>III. BASED ON THE MANAGEMENT OF PAPILLA:</a:t>
            </a:r>
          </a:p>
          <a:p>
            <a:pPr marL="514350" indent="-514350" algn="just">
              <a:lnSpc>
                <a:spcPct val="150000"/>
              </a:lnSpc>
              <a:buNone/>
            </a:pPr>
            <a:r>
              <a:rPr lang="en-US" sz="2400" b="1" dirty="0" smtClean="0">
                <a:solidFill>
                  <a:srgbClr val="FFC000"/>
                </a:solidFill>
                <a:latin typeface="Arial Narrow" pitchFamily="34" charset="0"/>
              </a:rPr>
              <a:t>A. CONVENTIONAL FLAP: </a:t>
            </a:r>
            <a:r>
              <a:rPr lang="en-US" sz="2400" b="1" dirty="0" err="1" smtClean="0">
                <a:solidFill>
                  <a:schemeClr val="bg1"/>
                </a:solidFill>
                <a:latin typeface="Arial Narrow" pitchFamily="34" charset="0"/>
              </a:rPr>
              <a:t>interdental</a:t>
            </a:r>
            <a:r>
              <a:rPr lang="en-US" sz="2400" b="1" dirty="0" smtClean="0">
                <a:solidFill>
                  <a:schemeClr val="bg1"/>
                </a:solidFill>
                <a:latin typeface="Arial Narrow" pitchFamily="34" charset="0"/>
              </a:rPr>
              <a:t> papilla is split beneath the contact point of the two approximating teeth to allow reflection of the </a:t>
            </a:r>
            <a:r>
              <a:rPr lang="en-US" sz="2400" b="1" dirty="0" err="1" smtClean="0">
                <a:solidFill>
                  <a:schemeClr val="bg1"/>
                </a:solidFill>
                <a:latin typeface="Arial Narrow" pitchFamily="34" charset="0"/>
              </a:rPr>
              <a:t>buccal</a:t>
            </a:r>
            <a:r>
              <a:rPr lang="en-US" sz="2400" b="1" dirty="0" smtClean="0">
                <a:solidFill>
                  <a:schemeClr val="bg1"/>
                </a:solidFill>
                <a:latin typeface="Arial Narrow" pitchFamily="34" charset="0"/>
              </a:rPr>
              <a:t> and lingual flaps.</a:t>
            </a:r>
          </a:p>
          <a:p>
            <a:pPr lvl="1" algn="just">
              <a:lnSpc>
                <a:spcPct val="150000"/>
              </a:lnSpc>
            </a:pPr>
            <a:r>
              <a:rPr lang="en-US" sz="2000" b="1" dirty="0" smtClean="0">
                <a:solidFill>
                  <a:schemeClr val="bg1"/>
                </a:solidFill>
                <a:latin typeface="Arial Narrow" pitchFamily="34" charset="0"/>
              </a:rPr>
              <a:t>Indicated when </a:t>
            </a:r>
            <a:r>
              <a:rPr lang="en-US" sz="2000" b="1" dirty="0" err="1" smtClean="0">
                <a:solidFill>
                  <a:schemeClr val="bg1"/>
                </a:solidFill>
                <a:latin typeface="Arial Narrow" pitchFamily="34" charset="0"/>
              </a:rPr>
              <a:t>interdental</a:t>
            </a:r>
            <a:r>
              <a:rPr lang="en-US" sz="2000" b="1" dirty="0" smtClean="0">
                <a:solidFill>
                  <a:schemeClr val="bg1"/>
                </a:solidFill>
                <a:latin typeface="Arial Narrow" pitchFamily="34" charset="0"/>
              </a:rPr>
              <a:t> spaces are too narrow and when flap is to be displaced apically.</a:t>
            </a:r>
          </a:p>
          <a:p>
            <a:pPr marL="514350" indent="-514350" algn="just">
              <a:lnSpc>
                <a:spcPct val="150000"/>
              </a:lnSpc>
              <a:buNone/>
            </a:pPr>
            <a:r>
              <a:rPr lang="en-US" sz="2400" b="1" dirty="0" smtClean="0">
                <a:solidFill>
                  <a:srgbClr val="FFC000"/>
                </a:solidFill>
                <a:latin typeface="Arial Narrow" pitchFamily="34" charset="0"/>
              </a:rPr>
              <a:t>B. PAPILLA PRESERVATION FLAP:</a:t>
            </a:r>
            <a:r>
              <a:rPr lang="en-US" sz="2400" dirty="0" smtClean="0">
                <a:solidFill>
                  <a:srgbClr val="FFC000"/>
                </a:solidFill>
                <a:latin typeface="Arial Narrow" pitchFamily="34" charset="0"/>
              </a:rPr>
              <a:t> </a:t>
            </a:r>
            <a:r>
              <a:rPr lang="en-US" sz="2400" b="1" dirty="0" smtClean="0">
                <a:solidFill>
                  <a:schemeClr val="bg1"/>
                </a:solidFill>
                <a:latin typeface="Arial Narrow" pitchFamily="34" charset="0"/>
              </a:rPr>
              <a:t>incorporates the entire papilla in one of the flaps.</a:t>
            </a:r>
          </a:p>
          <a:p>
            <a:pPr lvl="1" algn="just">
              <a:lnSpc>
                <a:spcPct val="150000"/>
              </a:lnSpc>
            </a:pPr>
            <a:r>
              <a:rPr lang="en-US" sz="2000" b="1" dirty="0" smtClean="0">
                <a:solidFill>
                  <a:schemeClr val="bg1"/>
                </a:solidFill>
                <a:latin typeface="Arial Narrow" pitchFamily="34" charset="0"/>
              </a:rPr>
              <a:t>Indicated when wide </a:t>
            </a:r>
            <a:r>
              <a:rPr lang="en-US" sz="2000" b="1" dirty="0" err="1" smtClean="0">
                <a:solidFill>
                  <a:schemeClr val="bg1"/>
                </a:solidFill>
                <a:latin typeface="Arial Narrow" pitchFamily="34" charset="0"/>
              </a:rPr>
              <a:t>interdental</a:t>
            </a:r>
            <a:r>
              <a:rPr lang="en-US" sz="2000" b="1" dirty="0" smtClean="0">
                <a:solidFill>
                  <a:schemeClr val="bg1"/>
                </a:solidFill>
                <a:latin typeface="Arial Narrow" pitchFamily="34" charset="0"/>
              </a:rPr>
              <a:t> space is present. </a:t>
            </a:r>
            <a:endParaRPr lang="en-US" sz="2000" b="1"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free-education-powerpoint-templates-ppt-17.jpg"/>
          <p:cNvPicPr>
            <a:picLocks noChangeAspect="1"/>
          </p:cNvPicPr>
          <p:nvPr/>
        </p:nvPicPr>
        <p:blipFill>
          <a:blip r:embed="rId2"/>
          <a:stretch>
            <a:fillRect/>
          </a:stretch>
        </p:blipFill>
        <p:spPr>
          <a:xfrm>
            <a:off x="-73742" y="0"/>
            <a:ext cx="9217742" cy="6858000"/>
          </a:xfrm>
          <a:prstGeom prst="rect">
            <a:avLst/>
          </a:prstGeom>
        </p:spPr>
      </p:pic>
      <p:sp>
        <p:nvSpPr>
          <p:cNvPr id="5" name="Content Placeholder 4"/>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srcRect b="45455"/>
          <a:stretch>
            <a:fillRect/>
          </a:stretch>
        </p:blipFill>
        <p:spPr bwMode="auto">
          <a:xfrm>
            <a:off x="533400" y="838200"/>
            <a:ext cx="8089900" cy="3581400"/>
          </a:xfrm>
          <a:prstGeom prst="rect">
            <a:avLst/>
          </a:prstGeom>
          <a:noFill/>
          <a:ln w="9525">
            <a:noFill/>
            <a:miter lim="800000"/>
            <a:headEnd/>
            <a:tailEnd/>
          </a:ln>
          <a:effectLst/>
        </p:spPr>
      </p:pic>
      <p:sp>
        <p:nvSpPr>
          <p:cNvPr id="7" name="Rectangle 6"/>
          <p:cNvSpPr/>
          <p:nvPr/>
        </p:nvSpPr>
        <p:spPr>
          <a:xfrm>
            <a:off x="2362200" y="4572000"/>
            <a:ext cx="5179623" cy="461665"/>
          </a:xfrm>
          <a:prstGeom prst="rect">
            <a:avLst/>
          </a:prstGeom>
        </p:spPr>
        <p:txBody>
          <a:bodyPr wrap="none">
            <a:spAutoFit/>
          </a:bodyPr>
          <a:lstStyle/>
          <a:p>
            <a:r>
              <a:rPr lang="fr-FR" sz="2400" b="1" dirty="0" err="1" smtClean="0">
                <a:solidFill>
                  <a:schemeClr val="bg1"/>
                </a:solidFill>
                <a:latin typeface="Arial Narrow" pitchFamily="34" charset="0"/>
              </a:rPr>
              <a:t>Conventional</a:t>
            </a:r>
            <a:r>
              <a:rPr lang="fr-FR" sz="2400" b="1" dirty="0" smtClean="0">
                <a:solidFill>
                  <a:schemeClr val="bg1"/>
                </a:solidFill>
                <a:latin typeface="Arial Narrow" pitchFamily="34" charset="0"/>
              </a:rPr>
              <a:t> or </a:t>
            </a:r>
            <a:r>
              <a:rPr lang="fr-FR" sz="2400" b="1" dirty="0" err="1" smtClean="0">
                <a:solidFill>
                  <a:schemeClr val="bg1"/>
                </a:solidFill>
                <a:latin typeface="Arial Narrow" pitchFamily="34" charset="0"/>
              </a:rPr>
              <a:t>traditional</a:t>
            </a:r>
            <a:r>
              <a:rPr lang="fr-FR" sz="2400" b="1" dirty="0" smtClean="0">
                <a:solidFill>
                  <a:schemeClr val="bg1"/>
                </a:solidFill>
                <a:latin typeface="Arial Narrow" pitchFamily="34" charset="0"/>
              </a:rPr>
              <a:t> </a:t>
            </a:r>
            <a:r>
              <a:rPr lang="fr-FR" sz="2400" b="1" dirty="0" err="1" smtClean="0">
                <a:solidFill>
                  <a:schemeClr val="bg1"/>
                </a:solidFill>
                <a:latin typeface="Arial Narrow" pitchFamily="34" charset="0"/>
              </a:rPr>
              <a:t>flap</a:t>
            </a:r>
            <a:r>
              <a:rPr lang="fr-FR" sz="2400" b="1" dirty="0" smtClean="0">
                <a:solidFill>
                  <a:schemeClr val="bg1"/>
                </a:solidFill>
                <a:latin typeface="Arial Narrow" pitchFamily="34" charset="0"/>
              </a:rPr>
              <a:t> technique</a:t>
            </a:r>
            <a:endParaRPr lang="en-US" sz="2400" dirty="0">
              <a:solidFill>
                <a:schemeClr val="bg1"/>
              </a:solidFill>
              <a:latin typeface="Arial Narrow" pitchFamily="34" charset="0"/>
            </a:endParaRPr>
          </a:p>
        </p:txBody>
      </p:sp>
    </p:spTree>
  </p:cSld>
  <p:clrMapOvr>
    <a:masterClrMapping/>
  </p:clrMapOvr>
  <p:transition>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855</TotalTime>
  <Words>1933</Words>
  <Application>Microsoft Office PowerPoint</Application>
  <PresentationFormat>On-screen Show (4:3)</PresentationFormat>
  <Paragraphs>157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Aharoni</vt:lpstr>
      <vt:lpstr>Arial Narrow</vt:lpstr>
      <vt:lpstr>Calibri</vt:lpstr>
      <vt:lpstr>Constantia</vt:lpstr>
      <vt:lpstr>Wingdings 2</vt:lpstr>
      <vt:lpstr>Flow</vt:lpstr>
      <vt:lpstr>DEPARTMENT OF PERIODONTOLOGY FINAL YEAR BDS </vt:lpstr>
      <vt:lpstr>Specific Learning Objectives</vt:lpstr>
      <vt:lpstr>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MODIFIED  WIDMAN FLAP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PERIODONTAL FLAP</dc:title>
  <dc:creator>win8</dc:creator>
  <cp:lastModifiedBy>DELL</cp:lastModifiedBy>
  <cp:revision>26</cp:revision>
  <dcterms:created xsi:type="dcterms:W3CDTF">2015-01-14T04:33:06Z</dcterms:created>
  <dcterms:modified xsi:type="dcterms:W3CDTF">2022-07-10T15:25:10Z</dcterms:modified>
</cp:coreProperties>
</file>